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68" r:id="rId2"/>
  </p:sldMasterIdLst>
  <p:sldIdLst>
    <p:sldId id="256" r:id="rId3"/>
    <p:sldId id="262" r:id="rId4"/>
    <p:sldId id="257" r:id="rId5"/>
    <p:sldId id="264" r:id="rId6"/>
    <p:sldId id="278" r:id="rId7"/>
    <p:sldId id="265" r:id="rId8"/>
    <p:sldId id="266" r:id="rId9"/>
    <p:sldId id="267" r:id="rId10"/>
    <p:sldId id="268" r:id="rId11"/>
    <p:sldId id="269" r:id="rId12"/>
    <p:sldId id="270" r:id="rId13"/>
    <p:sldId id="258" r:id="rId14"/>
    <p:sldId id="271" r:id="rId15"/>
    <p:sldId id="272" r:id="rId16"/>
    <p:sldId id="273" r:id="rId17"/>
    <p:sldId id="274" r:id="rId18"/>
    <p:sldId id="275" r:id="rId19"/>
    <p:sldId id="276" r:id="rId20"/>
    <p:sldId id="277" r:id="rId21"/>
    <p:sldId id="279"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30" name="Date Placeholder 29"/>
          <p:cNvSpPr>
            <a:spLocks noGrp="1"/>
          </p:cNvSpPr>
          <p:nvPr>
            <p:ph type="dt" sz="half" idx="10"/>
          </p:nvPr>
        </p:nvSpPr>
        <p:spPr/>
        <p:txBody>
          <a:bodyPr/>
          <a:lstStyle/>
          <a:p>
            <a:fld id="{70B96DB0-4242-4849-B14D-D56C1212650C}" type="datetimeFigureOut">
              <a:rPr lang="el-GR" smtClean="0">
                <a:solidFill>
                  <a:srgbClr val="DBF5F9">
                    <a:shade val="90000"/>
                  </a:srgbClr>
                </a:solidFill>
              </a:rPr>
              <a:pPr/>
              <a:t>21/6/2013</a:t>
            </a:fld>
            <a:endParaRPr lang="el-GR">
              <a:solidFill>
                <a:srgbClr val="DBF5F9">
                  <a:shade val="90000"/>
                </a:srgbClr>
              </a:solidFill>
            </a:endParaRPr>
          </a:p>
        </p:txBody>
      </p:sp>
      <p:sp>
        <p:nvSpPr>
          <p:cNvPr id="19" name="Footer Placeholder 18"/>
          <p:cNvSpPr>
            <a:spLocks noGrp="1"/>
          </p:cNvSpPr>
          <p:nvPr>
            <p:ph type="ftr" sz="quarter" idx="11"/>
          </p:nvPr>
        </p:nvSpPr>
        <p:spPr/>
        <p:txBody>
          <a:bodyPr/>
          <a:lstStyle/>
          <a:p>
            <a:endParaRPr lang="el-GR">
              <a:solidFill>
                <a:srgbClr val="DBF5F9">
                  <a:shade val="90000"/>
                </a:srgbClr>
              </a:solidFill>
            </a:endParaRPr>
          </a:p>
        </p:txBody>
      </p:sp>
      <p:sp>
        <p:nvSpPr>
          <p:cNvPr id="27" name="Slide Number Placeholder 26"/>
          <p:cNvSpPr>
            <a:spLocks noGrp="1"/>
          </p:cNvSpPr>
          <p:nvPr>
            <p:ph type="sldNum" sz="quarter" idx="12"/>
          </p:nvPr>
        </p:nvSpPr>
        <p:spPr/>
        <p:txBody>
          <a:bodyPr/>
          <a:lstStyle/>
          <a:p>
            <a:fld id="{4B302650-35D0-4BBB-BB16-BFA2A7ADF0D4}" type="slidenum">
              <a:rPr lang="el-GR" smtClean="0">
                <a:solidFill>
                  <a:srgbClr val="DBF5F9">
                    <a:shade val="90000"/>
                  </a:srgbClr>
                </a:solidFill>
              </a:rPr>
              <a:pPr/>
              <a:t>‹#›</a:t>
            </a:fld>
            <a:endParaRPr lang="el-GR">
              <a:solidFill>
                <a:srgbClr val="DBF5F9">
                  <a:shade val="90000"/>
                </a:srgbClr>
              </a:solidFill>
            </a:endParaRPr>
          </a:p>
        </p:txBody>
      </p:sp>
    </p:spTree>
    <p:extLst>
      <p:ext uri="{BB962C8B-B14F-4D97-AF65-F5344CB8AC3E}">
        <p14:creationId xmlns:p14="http://schemas.microsoft.com/office/powerpoint/2010/main" val="41295501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70B96DB0-4242-4849-B14D-D56C1212650C}" type="datetimeFigureOut">
              <a:rPr lang="el-GR" smtClean="0">
                <a:solidFill>
                  <a:srgbClr val="04617B">
                    <a:shade val="90000"/>
                  </a:srgbClr>
                </a:solidFill>
              </a:rPr>
              <a:pPr/>
              <a:t>21/6/2013</a:t>
            </a:fld>
            <a:endParaRPr lang="el-GR">
              <a:solidFill>
                <a:srgbClr val="04617B">
                  <a:shade val="90000"/>
                </a:srgbClr>
              </a:solidFill>
            </a:endParaRPr>
          </a:p>
        </p:txBody>
      </p:sp>
      <p:sp>
        <p:nvSpPr>
          <p:cNvPr id="5" name="Footer Placeholder 4"/>
          <p:cNvSpPr>
            <a:spLocks noGrp="1"/>
          </p:cNvSpPr>
          <p:nvPr>
            <p:ph type="ftr" sz="quarter" idx="11"/>
          </p:nvPr>
        </p:nvSpPr>
        <p:spPr/>
        <p:txBody>
          <a:bodyPr/>
          <a:lstStyle/>
          <a:p>
            <a:endParaRPr lang="el-GR">
              <a:solidFill>
                <a:srgbClr val="04617B">
                  <a:shade val="90000"/>
                </a:srgbClr>
              </a:solidFill>
            </a:endParaRPr>
          </a:p>
        </p:txBody>
      </p:sp>
      <p:sp>
        <p:nvSpPr>
          <p:cNvPr id="6" name="Slide Number Placeholder 5"/>
          <p:cNvSpPr>
            <a:spLocks noGrp="1"/>
          </p:cNvSpPr>
          <p:nvPr>
            <p:ph type="sldNum" sz="quarter" idx="12"/>
          </p:nvPr>
        </p:nvSpPr>
        <p:spPr/>
        <p:txBody>
          <a:bodyPr/>
          <a:lstStyle/>
          <a:p>
            <a:fld id="{4B302650-35D0-4BBB-BB16-BFA2A7ADF0D4}"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3311388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70B96DB0-4242-4849-B14D-D56C1212650C}" type="datetimeFigureOut">
              <a:rPr lang="el-GR" smtClean="0">
                <a:solidFill>
                  <a:srgbClr val="04617B">
                    <a:shade val="90000"/>
                  </a:srgbClr>
                </a:solidFill>
              </a:rPr>
              <a:pPr/>
              <a:t>21/6/2013</a:t>
            </a:fld>
            <a:endParaRPr lang="el-GR">
              <a:solidFill>
                <a:srgbClr val="04617B">
                  <a:shade val="90000"/>
                </a:srgbClr>
              </a:solidFill>
            </a:endParaRPr>
          </a:p>
        </p:txBody>
      </p:sp>
      <p:sp>
        <p:nvSpPr>
          <p:cNvPr id="5" name="Footer Placeholder 4"/>
          <p:cNvSpPr>
            <a:spLocks noGrp="1"/>
          </p:cNvSpPr>
          <p:nvPr>
            <p:ph type="ftr" sz="quarter" idx="11"/>
          </p:nvPr>
        </p:nvSpPr>
        <p:spPr/>
        <p:txBody>
          <a:bodyPr/>
          <a:lstStyle/>
          <a:p>
            <a:endParaRPr lang="el-GR">
              <a:solidFill>
                <a:srgbClr val="04617B">
                  <a:shade val="90000"/>
                </a:srgbClr>
              </a:solidFill>
            </a:endParaRPr>
          </a:p>
        </p:txBody>
      </p:sp>
      <p:sp>
        <p:nvSpPr>
          <p:cNvPr id="6" name="Slide Number Placeholder 5"/>
          <p:cNvSpPr>
            <a:spLocks noGrp="1"/>
          </p:cNvSpPr>
          <p:nvPr>
            <p:ph type="sldNum" sz="quarter" idx="12"/>
          </p:nvPr>
        </p:nvSpPr>
        <p:spPr/>
        <p:txBody>
          <a:bodyPr/>
          <a:lstStyle/>
          <a:p>
            <a:fld id="{4B302650-35D0-4BBB-BB16-BFA2A7ADF0D4}"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2386111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30" name="Date Placeholder 29"/>
          <p:cNvSpPr>
            <a:spLocks noGrp="1"/>
          </p:cNvSpPr>
          <p:nvPr>
            <p:ph type="dt" sz="half" idx="10"/>
          </p:nvPr>
        </p:nvSpPr>
        <p:spPr/>
        <p:txBody>
          <a:bodyPr/>
          <a:lstStyle/>
          <a:p>
            <a:fld id="{70B96DB0-4242-4849-B14D-D56C1212650C}" type="datetimeFigureOut">
              <a:rPr lang="el-GR" smtClean="0"/>
              <a:t>21/6/2013</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4B302650-35D0-4BBB-BB16-BFA2A7ADF0D4}"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Content Placeholder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70B96DB0-4242-4849-B14D-D56C1212650C}" type="datetimeFigureOut">
              <a:rPr lang="el-GR" smtClean="0"/>
              <a:t>21/6/2013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B302650-35D0-4BBB-BB16-BFA2A7ADF0D4}" type="slidenum">
              <a:rPr lang="el-GR" smtClean="0"/>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Date Placeholder 3"/>
          <p:cNvSpPr>
            <a:spLocks noGrp="1"/>
          </p:cNvSpPr>
          <p:nvPr>
            <p:ph type="dt" sz="half" idx="10"/>
          </p:nvPr>
        </p:nvSpPr>
        <p:spPr/>
        <p:txBody>
          <a:bodyPr/>
          <a:lstStyle/>
          <a:p>
            <a:fld id="{70B96DB0-4242-4849-B14D-D56C1212650C}" type="datetimeFigureOut">
              <a:rPr lang="el-GR" smtClean="0"/>
              <a:t>21/6/2013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B302650-35D0-4BBB-BB16-BFA2A7ADF0D4}"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l-GR" smtClean="0"/>
              <a:t>Στυλ κύριου τίτλου</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70B96DB0-4242-4849-B14D-D56C1212650C}" type="datetimeFigureOut">
              <a:rPr lang="el-GR" smtClean="0"/>
              <a:t>21/6/2013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B302650-35D0-4BBB-BB16-BFA2A7ADF0D4}" type="slidenum">
              <a:rPr lang="el-GR" smtClean="0"/>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Date Placeholder 6"/>
          <p:cNvSpPr>
            <a:spLocks noGrp="1"/>
          </p:cNvSpPr>
          <p:nvPr>
            <p:ph type="dt" sz="half" idx="10"/>
          </p:nvPr>
        </p:nvSpPr>
        <p:spPr/>
        <p:txBody>
          <a:bodyPr/>
          <a:lstStyle/>
          <a:p>
            <a:fld id="{70B96DB0-4242-4849-B14D-D56C1212650C}" type="datetimeFigureOut">
              <a:rPr lang="el-GR" smtClean="0"/>
              <a:t>21/6/2013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B302650-35D0-4BBB-BB16-BFA2A7ADF0D4}" type="slidenum">
              <a:rPr lang="el-GR" smtClean="0"/>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Date Placeholder 2"/>
          <p:cNvSpPr>
            <a:spLocks noGrp="1"/>
          </p:cNvSpPr>
          <p:nvPr>
            <p:ph type="dt" sz="half" idx="10"/>
          </p:nvPr>
        </p:nvSpPr>
        <p:spPr/>
        <p:txBody>
          <a:bodyPr/>
          <a:lstStyle/>
          <a:p>
            <a:fld id="{70B96DB0-4242-4849-B14D-D56C1212650C}" type="datetimeFigureOut">
              <a:rPr lang="el-GR" smtClean="0"/>
              <a:t>21/6/2013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B302650-35D0-4BBB-BB16-BFA2A7ADF0D4}" type="slidenum">
              <a:rPr lang="el-GR" smtClean="0"/>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96DB0-4242-4849-B14D-D56C1212650C}" type="datetimeFigureOut">
              <a:rPr lang="el-GR" smtClean="0"/>
              <a:t>21/6/2013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B302650-35D0-4BBB-BB16-BFA2A7ADF0D4}" type="slidenum">
              <a:rPr lang="el-GR" smtClean="0"/>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Στυλ υποδείγματος κειμένου</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70B96DB0-4242-4849-B14D-D56C1212650C}" type="datetimeFigureOut">
              <a:rPr lang="el-GR" smtClean="0"/>
              <a:t>21/6/2013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B302650-35D0-4BBB-BB16-BFA2A7ADF0D4}"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Content Placeholder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70B96DB0-4242-4849-B14D-D56C1212650C}" type="datetimeFigureOut">
              <a:rPr lang="el-GR" smtClean="0">
                <a:solidFill>
                  <a:srgbClr val="04617B">
                    <a:shade val="90000"/>
                  </a:srgbClr>
                </a:solidFill>
              </a:rPr>
              <a:pPr/>
              <a:t>21/6/2013</a:t>
            </a:fld>
            <a:endParaRPr lang="el-GR">
              <a:solidFill>
                <a:srgbClr val="04617B">
                  <a:shade val="90000"/>
                </a:srgbClr>
              </a:solidFill>
            </a:endParaRPr>
          </a:p>
        </p:txBody>
      </p:sp>
      <p:sp>
        <p:nvSpPr>
          <p:cNvPr id="5" name="Footer Placeholder 4"/>
          <p:cNvSpPr>
            <a:spLocks noGrp="1"/>
          </p:cNvSpPr>
          <p:nvPr>
            <p:ph type="ftr" sz="quarter" idx="11"/>
          </p:nvPr>
        </p:nvSpPr>
        <p:spPr/>
        <p:txBody>
          <a:bodyPr/>
          <a:lstStyle/>
          <a:p>
            <a:endParaRPr lang="el-GR">
              <a:solidFill>
                <a:srgbClr val="04617B">
                  <a:shade val="90000"/>
                </a:srgbClr>
              </a:solidFill>
            </a:endParaRPr>
          </a:p>
        </p:txBody>
      </p:sp>
      <p:sp>
        <p:nvSpPr>
          <p:cNvPr id="6" name="Slide Number Placeholder 5"/>
          <p:cNvSpPr>
            <a:spLocks noGrp="1"/>
          </p:cNvSpPr>
          <p:nvPr>
            <p:ph type="sldNum" sz="quarter" idx="12"/>
          </p:nvPr>
        </p:nvSpPr>
        <p:spPr/>
        <p:txBody>
          <a:bodyPr/>
          <a:lstStyle/>
          <a:p>
            <a:fld id="{4B302650-35D0-4BBB-BB16-BFA2A7ADF0D4}"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4153081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Στυλ κύριου τίτλου</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Date Placeholder 4"/>
          <p:cNvSpPr>
            <a:spLocks noGrp="1"/>
          </p:cNvSpPr>
          <p:nvPr>
            <p:ph type="dt" sz="half" idx="10"/>
          </p:nvPr>
        </p:nvSpPr>
        <p:spPr/>
        <p:txBody>
          <a:bodyPr/>
          <a:lstStyle/>
          <a:p>
            <a:fld id="{70B96DB0-4242-4849-B14D-D56C1212650C}" type="datetimeFigureOut">
              <a:rPr lang="el-GR" smtClean="0"/>
              <a:t>21/6/2013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077200" y="6356350"/>
            <a:ext cx="609600" cy="365125"/>
          </a:xfrm>
        </p:spPr>
        <p:txBody>
          <a:bodyPr/>
          <a:lstStyle/>
          <a:p>
            <a:fld id="{4B302650-35D0-4BBB-BB16-BFA2A7ADF0D4}" type="slidenum">
              <a:rPr lang="el-GR" smtClean="0"/>
              <a:t>‹#›</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70B96DB0-4242-4849-B14D-D56C1212650C}" type="datetimeFigureOut">
              <a:rPr lang="el-GR" smtClean="0"/>
              <a:t>21/6/2013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B302650-35D0-4BBB-BB16-BFA2A7ADF0D4}" type="slidenum">
              <a:rPr lang="el-GR" smtClean="0"/>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70B96DB0-4242-4849-B14D-D56C1212650C}" type="datetimeFigureOut">
              <a:rPr lang="el-GR" smtClean="0"/>
              <a:t>21/6/2013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B302650-35D0-4BBB-BB16-BFA2A7ADF0D4}"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Date Placeholder 3"/>
          <p:cNvSpPr>
            <a:spLocks noGrp="1"/>
          </p:cNvSpPr>
          <p:nvPr>
            <p:ph type="dt" sz="half" idx="10"/>
          </p:nvPr>
        </p:nvSpPr>
        <p:spPr/>
        <p:txBody>
          <a:bodyPr/>
          <a:lstStyle/>
          <a:p>
            <a:fld id="{70B96DB0-4242-4849-B14D-D56C1212650C}" type="datetimeFigureOut">
              <a:rPr lang="el-GR" smtClean="0">
                <a:solidFill>
                  <a:srgbClr val="DBF5F9">
                    <a:shade val="90000"/>
                  </a:srgbClr>
                </a:solidFill>
              </a:rPr>
              <a:pPr/>
              <a:t>21/6/2013</a:t>
            </a:fld>
            <a:endParaRPr lang="el-GR">
              <a:solidFill>
                <a:srgbClr val="DBF5F9">
                  <a:shade val="90000"/>
                </a:srgbClr>
              </a:solidFill>
            </a:endParaRPr>
          </a:p>
        </p:txBody>
      </p:sp>
      <p:sp>
        <p:nvSpPr>
          <p:cNvPr id="5" name="Footer Placeholder 4"/>
          <p:cNvSpPr>
            <a:spLocks noGrp="1"/>
          </p:cNvSpPr>
          <p:nvPr>
            <p:ph type="ftr" sz="quarter" idx="11"/>
          </p:nvPr>
        </p:nvSpPr>
        <p:spPr/>
        <p:txBody>
          <a:bodyPr/>
          <a:lstStyle/>
          <a:p>
            <a:endParaRPr lang="el-GR">
              <a:solidFill>
                <a:srgbClr val="DBF5F9">
                  <a:shade val="90000"/>
                </a:srgbClr>
              </a:solidFill>
            </a:endParaRPr>
          </a:p>
        </p:txBody>
      </p:sp>
      <p:sp>
        <p:nvSpPr>
          <p:cNvPr id="6" name="Slide Number Placeholder 5"/>
          <p:cNvSpPr>
            <a:spLocks noGrp="1"/>
          </p:cNvSpPr>
          <p:nvPr>
            <p:ph type="sldNum" sz="quarter" idx="12"/>
          </p:nvPr>
        </p:nvSpPr>
        <p:spPr/>
        <p:txBody>
          <a:bodyPr/>
          <a:lstStyle/>
          <a:p>
            <a:fld id="{4B302650-35D0-4BBB-BB16-BFA2A7ADF0D4}" type="slidenum">
              <a:rPr lang="el-GR" smtClean="0">
                <a:solidFill>
                  <a:srgbClr val="DBF5F9">
                    <a:shade val="90000"/>
                  </a:srgbClr>
                </a:solidFill>
              </a:rPr>
              <a:pPr/>
              <a:t>‹#›</a:t>
            </a:fld>
            <a:endParaRPr lang="el-GR">
              <a:solidFill>
                <a:srgbClr val="DBF5F9">
                  <a:shade val="90000"/>
                </a:srgbClr>
              </a:solidFill>
            </a:endParaRPr>
          </a:p>
        </p:txBody>
      </p:sp>
    </p:spTree>
    <p:extLst>
      <p:ext uri="{BB962C8B-B14F-4D97-AF65-F5344CB8AC3E}">
        <p14:creationId xmlns:p14="http://schemas.microsoft.com/office/powerpoint/2010/main" val="28816904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l-GR" smtClean="0"/>
              <a:t>Στυλ κύριου τίτλου</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70B96DB0-4242-4849-B14D-D56C1212650C}" type="datetimeFigureOut">
              <a:rPr lang="el-GR" smtClean="0">
                <a:solidFill>
                  <a:srgbClr val="04617B">
                    <a:shade val="90000"/>
                  </a:srgbClr>
                </a:solidFill>
              </a:rPr>
              <a:pPr/>
              <a:t>21/6/2013</a:t>
            </a:fld>
            <a:endParaRPr lang="el-GR">
              <a:solidFill>
                <a:srgbClr val="04617B">
                  <a:shade val="90000"/>
                </a:srgbClr>
              </a:solidFill>
            </a:endParaRPr>
          </a:p>
        </p:txBody>
      </p:sp>
      <p:sp>
        <p:nvSpPr>
          <p:cNvPr id="6" name="Footer Placeholder 5"/>
          <p:cNvSpPr>
            <a:spLocks noGrp="1"/>
          </p:cNvSpPr>
          <p:nvPr>
            <p:ph type="ftr" sz="quarter" idx="11"/>
          </p:nvPr>
        </p:nvSpPr>
        <p:spPr/>
        <p:txBody>
          <a:bodyPr/>
          <a:lstStyle/>
          <a:p>
            <a:endParaRPr lang="el-GR">
              <a:solidFill>
                <a:srgbClr val="04617B">
                  <a:shade val="90000"/>
                </a:srgbClr>
              </a:solidFill>
            </a:endParaRPr>
          </a:p>
        </p:txBody>
      </p:sp>
      <p:sp>
        <p:nvSpPr>
          <p:cNvPr id="7" name="Slide Number Placeholder 6"/>
          <p:cNvSpPr>
            <a:spLocks noGrp="1"/>
          </p:cNvSpPr>
          <p:nvPr>
            <p:ph type="sldNum" sz="quarter" idx="12"/>
          </p:nvPr>
        </p:nvSpPr>
        <p:spPr/>
        <p:txBody>
          <a:bodyPr/>
          <a:lstStyle/>
          <a:p>
            <a:fld id="{4B302650-35D0-4BBB-BB16-BFA2A7ADF0D4}"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173585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Date Placeholder 6"/>
          <p:cNvSpPr>
            <a:spLocks noGrp="1"/>
          </p:cNvSpPr>
          <p:nvPr>
            <p:ph type="dt" sz="half" idx="10"/>
          </p:nvPr>
        </p:nvSpPr>
        <p:spPr/>
        <p:txBody>
          <a:bodyPr/>
          <a:lstStyle/>
          <a:p>
            <a:fld id="{70B96DB0-4242-4849-B14D-D56C1212650C}" type="datetimeFigureOut">
              <a:rPr lang="el-GR" smtClean="0">
                <a:solidFill>
                  <a:srgbClr val="04617B">
                    <a:shade val="90000"/>
                  </a:srgbClr>
                </a:solidFill>
              </a:rPr>
              <a:pPr/>
              <a:t>21/6/2013</a:t>
            </a:fld>
            <a:endParaRPr lang="el-GR">
              <a:solidFill>
                <a:srgbClr val="04617B">
                  <a:shade val="90000"/>
                </a:srgbClr>
              </a:solidFill>
            </a:endParaRPr>
          </a:p>
        </p:txBody>
      </p:sp>
      <p:sp>
        <p:nvSpPr>
          <p:cNvPr id="8" name="Footer Placeholder 7"/>
          <p:cNvSpPr>
            <a:spLocks noGrp="1"/>
          </p:cNvSpPr>
          <p:nvPr>
            <p:ph type="ftr" sz="quarter" idx="11"/>
          </p:nvPr>
        </p:nvSpPr>
        <p:spPr/>
        <p:txBody>
          <a:bodyPr/>
          <a:lstStyle/>
          <a:p>
            <a:endParaRPr lang="el-GR">
              <a:solidFill>
                <a:srgbClr val="04617B">
                  <a:shade val="90000"/>
                </a:srgbClr>
              </a:solidFill>
            </a:endParaRPr>
          </a:p>
        </p:txBody>
      </p:sp>
      <p:sp>
        <p:nvSpPr>
          <p:cNvPr id="9" name="Slide Number Placeholder 8"/>
          <p:cNvSpPr>
            <a:spLocks noGrp="1"/>
          </p:cNvSpPr>
          <p:nvPr>
            <p:ph type="sldNum" sz="quarter" idx="12"/>
          </p:nvPr>
        </p:nvSpPr>
        <p:spPr/>
        <p:txBody>
          <a:bodyPr/>
          <a:lstStyle/>
          <a:p>
            <a:fld id="{4B302650-35D0-4BBB-BB16-BFA2A7ADF0D4}"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943416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Date Placeholder 2"/>
          <p:cNvSpPr>
            <a:spLocks noGrp="1"/>
          </p:cNvSpPr>
          <p:nvPr>
            <p:ph type="dt" sz="half" idx="10"/>
          </p:nvPr>
        </p:nvSpPr>
        <p:spPr/>
        <p:txBody>
          <a:bodyPr/>
          <a:lstStyle/>
          <a:p>
            <a:fld id="{70B96DB0-4242-4849-B14D-D56C1212650C}" type="datetimeFigureOut">
              <a:rPr lang="el-GR" smtClean="0">
                <a:solidFill>
                  <a:srgbClr val="04617B">
                    <a:shade val="90000"/>
                  </a:srgbClr>
                </a:solidFill>
              </a:rPr>
              <a:pPr/>
              <a:t>21/6/2013</a:t>
            </a:fld>
            <a:endParaRPr lang="el-GR">
              <a:solidFill>
                <a:srgbClr val="04617B">
                  <a:shade val="90000"/>
                </a:srgbClr>
              </a:solidFill>
            </a:endParaRPr>
          </a:p>
        </p:txBody>
      </p:sp>
      <p:sp>
        <p:nvSpPr>
          <p:cNvPr id="4" name="Footer Placeholder 3"/>
          <p:cNvSpPr>
            <a:spLocks noGrp="1"/>
          </p:cNvSpPr>
          <p:nvPr>
            <p:ph type="ftr" sz="quarter" idx="11"/>
          </p:nvPr>
        </p:nvSpPr>
        <p:spPr/>
        <p:txBody>
          <a:bodyPr/>
          <a:lstStyle/>
          <a:p>
            <a:endParaRPr lang="el-GR">
              <a:solidFill>
                <a:srgbClr val="04617B">
                  <a:shade val="90000"/>
                </a:srgbClr>
              </a:solidFill>
            </a:endParaRPr>
          </a:p>
        </p:txBody>
      </p:sp>
      <p:sp>
        <p:nvSpPr>
          <p:cNvPr id="5" name="Slide Number Placeholder 4"/>
          <p:cNvSpPr>
            <a:spLocks noGrp="1"/>
          </p:cNvSpPr>
          <p:nvPr>
            <p:ph type="sldNum" sz="quarter" idx="12"/>
          </p:nvPr>
        </p:nvSpPr>
        <p:spPr/>
        <p:txBody>
          <a:bodyPr/>
          <a:lstStyle/>
          <a:p>
            <a:fld id="{4B302650-35D0-4BBB-BB16-BFA2A7ADF0D4}"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197069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96DB0-4242-4849-B14D-D56C1212650C}" type="datetimeFigureOut">
              <a:rPr lang="el-GR" smtClean="0">
                <a:solidFill>
                  <a:srgbClr val="04617B">
                    <a:shade val="90000"/>
                  </a:srgbClr>
                </a:solidFill>
              </a:rPr>
              <a:pPr/>
              <a:t>21/6/2013</a:t>
            </a:fld>
            <a:endParaRPr lang="el-GR">
              <a:solidFill>
                <a:srgbClr val="04617B">
                  <a:shade val="90000"/>
                </a:srgbClr>
              </a:solidFill>
            </a:endParaRPr>
          </a:p>
        </p:txBody>
      </p:sp>
      <p:sp>
        <p:nvSpPr>
          <p:cNvPr id="3" name="Footer Placeholder 2"/>
          <p:cNvSpPr>
            <a:spLocks noGrp="1"/>
          </p:cNvSpPr>
          <p:nvPr>
            <p:ph type="ftr" sz="quarter" idx="11"/>
          </p:nvPr>
        </p:nvSpPr>
        <p:spPr/>
        <p:txBody>
          <a:bodyPr/>
          <a:lstStyle/>
          <a:p>
            <a:endParaRPr lang="el-GR">
              <a:solidFill>
                <a:srgbClr val="04617B">
                  <a:shade val="90000"/>
                </a:srgbClr>
              </a:solidFill>
            </a:endParaRPr>
          </a:p>
        </p:txBody>
      </p:sp>
      <p:sp>
        <p:nvSpPr>
          <p:cNvPr id="4" name="Slide Number Placeholder 3"/>
          <p:cNvSpPr>
            <a:spLocks noGrp="1"/>
          </p:cNvSpPr>
          <p:nvPr>
            <p:ph type="sldNum" sz="quarter" idx="12"/>
          </p:nvPr>
        </p:nvSpPr>
        <p:spPr/>
        <p:txBody>
          <a:bodyPr/>
          <a:lstStyle/>
          <a:p>
            <a:fld id="{4B302650-35D0-4BBB-BB16-BFA2A7ADF0D4}"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184158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Στυλ υποδείγματος κειμένου</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70B96DB0-4242-4849-B14D-D56C1212650C}" type="datetimeFigureOut">
              <a:rPr lang="el-GR" smtClean="0">
                <a:solidFill>
                  <a:srgbClr val="04617B">
                    <a:shade val="90000"/>
                  </a:srgbClr>
                </a:solidFill>
              </a:rPr>
              <a:pPr/>
              <a:t>21/6/2013</a:t>
            </a:fld>
            <a:endParaRPr lang="el-GR">
              <a:solidFill>
                <a:srgbClr val="04617B">
                  <a:shade val="90000"/>
                </a:srgbClr>
              </a:solidFill>
            </a:endParaRPr>
          </a:p>
        </p:txBody>
      </p:sp>
      <p:sp>
        <p:nvSpPr>
          <p:cNvPr id="6" name="Footer Placeholder 5"/>
          <p:cNvSpPr>
            <a:spLocks noGrp="1"/>
          </p:cNvSpPr>
          <p:nvPr>
            <p:ph type="ftr" sz="quarter" idx="11"/>
          </p:nvPr>
        </p:nvSpPr>
        <p:spPr/>
        <p:txBody>
          <a:bodyPr/>
          <a:lstStyle/>
          <a:p>
            <a:endParaRPr lang="el-GR">
              <a:solidFill>
                <a:srgbClr val="04617B">
                  <a:shade val="90000"/>
                </a:srgbClr>
              </a:solidFill>
            </a:endParaRPr>
          </a:p>
        </p:txBody>
      </p:sp>
      <p:sp>
        <p:nvSpPr>
          <p:cNvPr id="7" name="Slide Number Placeholder 6"/>
          <p:cNvSpPr>
            <a:spLocks noGrp="1"/>
          </p:cNvSpPr>
          <p:nvPr>
            <p:ph type="sldNum" sz="quarter" idx="12"/>
          </p:nvPr>
        </p:nvSpPr>
        <p:spPr/>
        <p:txBody>
          <a:bodyPr/>
          <a:lstStyle/>
          <a:p>
            <a:fld id="{4B302650-35D0-4BBB-BB16-BFA2A7ADF0D4}"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1705993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Στυλ κύριου τίτλου</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Date Placeholder 4"/>
          <p:cNvSpPr>
            <a:spLocks noGrp="1"/>
          </p:cNvSpPr>
          <p:nvPr>
            <p:ph type="dt" sz="half" idx="10"/>
          </p:nvPr>
        </p:nvSpPr>
        <p:spPr/>
        <p:txBody>
          <a:bodyPr/>
          <a:lstStyle/>
          <a:p>
            <a:fld id="{70B96DB0-4242-4849-B14D-D56C1212650C}" type="datetimeFigureOut">
              <a:rPr lang="el-GR" smtClean="0">
                <a:solidFill>
                  <a:srgbClr val="04617B">
                    <a:shade val="90000"/>
                  </a:srgbClr>
                </a:solidFill>
              </a:rPr>
              <a:pPr/>
              <a:t>21/6/2013</a:t>
            </a:fld>
            <a:endParaRPr lang="el-GR">
              <a:solidFill>
                <a:srgbClr val="04617B">
                  <a:shade val="90000"/>
                </a:srgbClr>
              </a:solidFill>
            </a:endParaRPr>
          </a:p>
        </p:txBody>
      </p:sp>
      <p:sp>
        <p:nvSpPr>
          <p:cNvPr id="6" name="Footer Placeholder 5"/>
          <p:cNvSpPr>
            <a:spLocks noGrp="1"/>
          </p:cNvSpPr>
          <p:nvPr>
            <p:ph type="ftr" sz="quarter" idx="11"/>
          </p:nvPr>
        </p:nvSpPr>
        <p:spPr/>
        <p:txBody>
          <a:bodyPr/>
          <a:lstStyle/>
          <a:p>
            <a:endParaRPr lang="el-G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B302650-35D0-4BBB-BB16-BFA2A7ADF0D4}" type="slidenum">
              <a:rPr lang="el-GR" smtClean="0">
                <a:solidFill>
                  <a:srgbClr val="04617B">
                    <a:shade val="90000"/>
                  </a:srgbClr>
                </a:solidFill>
              </a:rPr>
              <a:pPr/>
              <a:t>‹#›</a:t>
            </a:fld>
            <a:endParaRPr lang="el-G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163197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Στυλ κύριου τίτλου</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0B96DB0-4242-4849-B14D-D56C1212650C}" type="datetimeFigureOut">
              <a:rPr lang="el-GR" smtClean="0">
                <a:solidFill>
                  <a:srgbClr val="04617B">
                    <a:shade val="90000"/>
                  </a:srgbClr>
                </a:solidFill>
              </a:rPr>
              <a:pPr/>
              <a:t>21/6/2013</a:t>
            </a:fld>
            <a:endParaRPr lang="el-G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B302650-35D0-4BBB-BB16-BFA2A7ADF0D4}" type="slidenum">
              <a:rPr lang="el-GR" smtClean="0">
                <a:solidFill>
                  <a:srgbClr val="04617B">
                    <a:shade val="90000"/>
                  </a:srgbClr>
                </a:solidFill>
              </a:rPr>
              <a:pPr/>
              <a:t>‹#›</a:t>
            </a:fld>
            <a:endParaRPr lang="el-G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9310511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Στυλ κύριου τίτλου</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0B96DB0-4242-4849-B14D-D56C1212650C}" type="datetimeFigureOut">
              <a:rPr lang="el-GR" smtClean="0">
                <a:solidFill>
                  <a:srgbClr val="04617B">
                    <a:shade val="90000"/>
                  </a:srgbClr>
                </a:solidFill>
              </a:rPr>
              <a:pPr/>
              <a:t>21/6/2013</a:t>
            </a:fld>
            <a:endParaRPr lang="el-G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B302650-35D0-4BBB-BB16-BFA2A7ADF0D4}" type="slidenum">
              <a:rPr lang="el-GR" smtClean="0">
                <a:solidFill>
                  <a:srgbClr val="04617B">
                    <a:shade val="90000"/>
                  </a:srgbClr>
                </a:solidFill>
              </a:rPr>
              <a:pPr/>
              <a:t>‹#›</a:t>
            </a:fld>
            <a:endParaRPr lang="el-G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audio1.wav"/><Relationship Id="rId5" Type="http://schemas.openxmlformats.org/officeDocument/2006/relationships/image" Target="../media/image25.pn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7584" y="332656"/>
            <a:ext cx="7772400" cy="1470025"/>
          </a:xfrm>
        </p:spPr>
        <p:txBody>
          <a:bodyPr>
            <a:normAutofit fontScale="90000"/>
          </a:bodyPr>
          <a:lstStyle/>
          <a:p>
            <a:r>
              <a:rPr lang="el-GR" dirty="0" smtClean="0"/>
              <a:t>ΕΥΡΩΠΑΙΚΟΣ ΠΟΛΙΤΙΣΜΟΣ</a:t>
            </a:r>
            <a:br>
              <a:rPr lang="el-GR" dirty="0" smtClean="0"/>
            </a:br>
            <a:r>
              <a:rPr lang="el-GR" dirty="0" smtClean="0"/>
              <a:t>ΜΕΣΑΙΩΝΑΣ - ΑΝΑΓΕΝΝΗΣΗ</a:t>
            </a:r>
            <a:endParaRPr lang="el-GR" dirty="0"/>
          </a:p>
        </p:txBody>
      </p:sp>
      <p:sp>
        <p:nvSpPr>
          <p:cNvPr id="3" name="Υπότιτλος 2"/>
          <p:cNvSpPr>
            <a:spLocks noGrp="1"/>
          </p:cNvSpPr>
          <p:nvPr>
            <p:ph type="subTitle" idx="1"/>
          </p:nvPr>
        </p:nvSpPr>
        <p:spPr>
          <a:xfrm>
            <a:off x="1403648" y="2636912"/>
            <a:ext cx="6400800" cy="1752600"/>
          </a:xfrm>
        </p:spPr>
        <p:txBody>
          <a:bodyPr>
            <a:normAutofit/>
          </a:bodyPr>
          <a:lstStyle/>
          <a:p>
            <a:r>
              <a:rPr lang="el-GR" dirty="0" smtClean="0"/>
              <a:t>2</a:t>
            </a:r>
            <a:r>
              <a:rPr lang="el-GR" baseline="30000" dirty="0" smtClean="0"/>
              <a:t>Ο</a:t>
            </a:r>
            <a:r>
              <a:rPr lang="el-GR" dirty="0" smtClean="0"/>
              <a:t> ΛΥΚΕΙΟ ΚΕΡΑΤΣΙΝΙΟΥ</a:t>
            </a:r>
          </a:p>
          <a:p>
            <a:endParaRPr lang="en-US" dirty="0" smtClean="0"/>
          </a:p>
          <a:p>
            <a:r>
              <a:rPr lang="el-GR" dirty="0" smtClean="0"/>
              <a:t>ΦΕΒΡΟΥΑΡΙΟΣ 2013</a:t>
            </a:r>
            <a:endParaRPr lang="en-US" dirty="0"/>
          </a:p>
          <a:p>
            <a:endParaRPr lang="en-US" dirty="0" smtClean="0"/>
          </a:p>
          <a:p>
            <a:endParaRPr lang="el-GR" dirty="0"/>
          </a:p>
        </p:txBody>
      </p:sp>
    </p:spTree>
    <p:extLst>
      <p:ext uri="{BB962C8B-B14F-4D97-AF65-F5344CB8AC3E}">
        <p14:creationId xmlns:p14="http://schemas.microsoft.com/office/powerpoint/2010/main" val="2246643140"/>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7772400" cy="720080"/>
          </a:xfrm>
        </p:spPr>
        <p:txBody>
          <a:bodyPr>
            <a:normAutofit fontScale="90000"/>
          </a:bodyPr>
          <a:lstStyle/>
          <a:p>
            <a:pPr algn="ctr"/>
            <a:r>
              <a:rPr lang="el-GR" sz="6000" dirty="0">
                <a:solidFill>
                  <a:srgbClr val="FFFF00"/>
                </a:solidFill>
              </a:rPr>
              <a:t>Γοτθική ζωγραφική</a:t>
            </a:r>
            <a:endParaRPr lang="el-GR" dirty="0">
              <a:solidFill>
                <a:srgbClr val="FFFF00"/>
              </a:solidFill>
            </a:endParaRPr>
          </a:p>
        </p:txBody>
      </p:sp>
      <p:sp>
        <p:nvSpPr>
          <p:cNvPr id="5" name="Υπότιτλος 4"/>
          <p:cNvSpPr>
            <a:spLocks noGrp="1"/>
          </p:cNvSpPr>
          <p:nvPr>
            <p:ph type="subTitle" idx="1"/>
          </p:nvPr>
        </p:nvSpPr>
        <p:spPr>
          <a:xfrm>
            <a:off x="179512" y="980728"/>
            <a:ext cx="8424936" cy="5472608"/>
          </a:xfrm>
        </p:spPr>
        <p:txBody>
          <a:bodyPr>
            <a:noAutofit/>
          </a:bodyPr>
          <a:lstStyle/>
          <a:p>
            <a:pPr algn="ctr"/>
            <a:r>
              <a:rPr lang="el-GR" sz="1800" dirty="0"/>
              <a:t>Στη ζωγραφική, μία συστηματική γοτθική τεχνοτροπία άρχισε να εμφανίζεται αρχικά στην Γαλλία και την Αγγλία, περίπου το 1200, μισό αιώνα μετά την παρουσία αντίστοιχων γοτθικών στοιχείων στην αρχιτεκτονική και τη γλυπτική. Στη Γερμανία ή την Ιταλία, εμφανίζεται ακόμα αργότερα χρονικά. Αν και δεν γνωρίζει σημαντική άνθηση, αντιπροσωπεύεται από εικονογραφημένα εκκλησιαστικά και άλλα κείμενα με πλούσια διακόσμηση και έντονα χρώματα, πολλά από τα οποία σώζονται μέχρι σήμερα. Οι εικονογραφήσεις γίνονταν αποκλειστικά από τους μοναχούς, καθώς την εποχή εκείνη δεν υπάρχει η τυπογραφία.</a:t>
            </a:r>
          </a:p>
          <a:p>
            <a:pPr algn="ctr"/>
            <a:endParaRPr lang="el-GR" sz="1800" dirty="0"/>
          </a:p>
          <a:p>
            <a:pPr algn="ctr"/>
            <a:r>
              <a:rPr lang="el-GR" sz="1800" dirty="0"/>
              <a:t>Παράλληλα με τα εικονογραφημένα χειρόγραφα κείμενα, η ζωγραφική περιλαμβάνει ακόμα τις μεγάλες τοιχογραφίες των εκκλησιαστικών ναών. Οι ελαιογραφίες δεν είναι ιδιαίτερα </a:t>
            </a:r>
            <a:r>
              <a:rPr lang="el-GR" sz="1800" dirty="0" smtClean="0"/>
              <a:t>διαδεδομένες </a:t>
            </a:r>
            <a:r>
              <a:rPr lang="el-GR" sz="1800" dirty="0"/>
              <a:t>την εποχή αυτή, αλλά αποτελούν χαρακτηριστικό είδος ζωγραφικής της Αναγεννησιακής τέχνης του 15ου και 16ου αιώνα. Στη γοτθική ζωγραφική μπορούμε να συμπεριλάβουμε και τα περίτεχνα </a:t>
            </a:r>
            <a:r>
              <a:rPr lang="el-GR" sz="1800" dirty="0" smtClean="0"/>
              <a:t>υπουργήματα </a:t>
            </a:r>
            <a:r>
              <a:rPr lang="el-GR" sz="1800" dirty="0"/>
              <a:t>(</a:t>
            </a:r>
            <a:r>
              <a:rPr lang="el-GR" sz="1800" dirty="0" err="1"/>
              <a:t>βιτρώ</a:t>
            </a:r>
            <a:r>
              <a:rPr lang="el-GR" sz="1800" dirty="0"/>
              <a:t>) που χρησιμοποιούνταν στα περισσότερα γοτθικά κτίσματα. Οι γυάλινες αυτές κατασκευές έφεραν παραστάσεις κυρίως θρησκευτικής θεματολογίας. Τα πολύχρωμα </a:t>
            </a:r>
            <a:r>
              <a:rPr lang="el-GR" sz="1800" dirty="0" err="1"/>
              <a:t>βιτρώ</a:t>
            </a:r>
            <a:r>
              <a:rPr lang="el-GR" sz="1800" dirty="0"/>
              <a:t> χρησιμοποιήθηκαν και ως στοιχείο της αρχιτεκτονικής, καθώς επέτρεπαν τη δημιουργία ενός ιδιαίτερου φωτισμού στο εσωτερικό των ναών.</a:t>
            </a:r>
          </a:p>
        </p:txBody>
      </p:sp>
    </p:spTree>
    <p:extLst>
      <p:ext uri="{BB962C8B-B14F-4D97-AF65-F5344CB8AC3E}">
        <p14:creationId xmlns:p14="http://schemas.microsoft.com/office/powerpoint/2010/main" val="8222064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1250"/>
                                        <p:tgtEl>
                                          <p:spTgt spid="5">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heel(1)">
                                      <p:cBhvr>
                                        <p:cTn id="10" dur="12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7772400" cy="720080"/>
          </a:xfrm>
        </p:spPr>
        <p:txBody>
          <a:bodyPr>
            <a:normAutofit fontScale="90000"/>
          </a:bodyPr>
          <a:lstStyle/>
          <a:p>
            <a:pPr algn="ctr"/>
            <a:r>
              <a:rPr lang="el-GR" sz="6000" dirty="0">
                <a:solidFill>
                  <a:srgbClr val="FFFF00"/>
                </a:solidFill>
              </a:rPr>
              <a:t>Γοτθική ζωγραφική</a:t>
            </a:r>
            <a:endParaRPr lang="el-GR" dirty="0">
              <a:solidFill>
                <a:srgbClr val="FFFF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65" y="1085957"/>
            <a:ext cx="252028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8783" y="1052736"/>
            <a:ext cx="345225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573016"/>
            <a:ext cx="2537076" cy="266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8783" y="3568689"/>
            <a:ext cx="3511596" cy="264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9217" y="1057063"/>
            <a:ext cx="2576300" cy="251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5382" y="3609369"/>
            <a:ext cx="255013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6056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fade">
                                      <p:cBhvr>
                                        <p:cTn id="13" dur="1000"/>
                                        <p:tgtEl>
                                          <p:spTgt spid="4099"/>
                                        </p:tgtEl>
                                      </p:cBhvr>
                                    </p:animEffect>
                                    <p:anim calcmode="lin" valueType="num">
                                      <p:cBhvr>
                                        <p:cTn id="14" dur="1000" fill="hold"/>
                                        <p:tgtEl>
                                          <p:spTgt spid="4099"/>
                                        </p:tgtEl>
                                        <p:attrNameLst>
                                          <p:attrName>ppt_x</p:attrName>
                                        </p:attrNameLst>
                                      </p:cBhvr>
                                      <p:tavLst>
                                        <p:tav tm="0">
                                          <p:val>
                                            <p:strVal val="#ppt_x"/>
                                          </p:val>
                                        </p:tav>
                                        <p:tav tm="100000">
                                          <p:val>
                                            <p:strVal val="#ppt_x"/>
                                          </p:val>
                                        </p:tav>
                                      </p:tavLst>
                                    </p:anim>
                                    <p:anim calcmode="lin" valueType="num">
                                      <p:cBhvr>
                                        <p:cTn id="15" dur="1000" fill="hold"/>
                                        <p:tgtEl>
                                          <p:spTgt spid="409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4102"/>
                                        </p:tgtEl>
                                        <p:attrNameLst>
                                          <p:attrName>style.visibility</p:attrName>
                                        </p:attrNameLst>
                                      </p:cBhvr>
                                      <p:to>
                                        <p:strVal val="visible"/>
                                      </p:to>
                                    </p:set>
                                    <p:animEffect transition="in" filter="circle(in)">
                                      <p:cBhvr>
                                        <p:cTn id="19" dur="2000"/>
                                        <p:tgtEl>
                                          <p:spTgt spid="4102"/>
                                        </p:tgtEl>
                                      </p:cBhvr>
                                    </p:animEffect>
                                  </p:childTnLst>
                                </p:cTn>
                              </p:par>
                            </p:childTnLst>
                          </p:cTn>
                        </p:par>
                        <p:par>
                          <p:cTn id="20" fill="hold">
                            <p:stCondLst>
                              <p:cond delay="3500"/>
                            </p:stCondLst>
                            <p:childTnLst>
                              <p:par>
                                <p:cTn id="21" presetID="21" presetClass="entr" presetSubtype="1" fill="hold" nodeType="after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wheel(1)">
                                      <p:cBhvr>
                                        <p:cTn id="23" dur="2000"/>
                                        <p:tgtEl>
                                          <p:spTgt spid="4100"/>
                                        </p:tgtEl>
                                      </p:cBhvr>
                                    </p:animEffect>
                                  </p:childTnLst>
                                </p:cTn>
                              </p:par>
                            </p:childTnLst>
                          </p:cTn>
                        </p:par>
                        <p:par>
                          <p:cTn id="24" fill="hold">
                            <p:stCondLst>
                              <p:cond delay="5500"/>
                            </p:stCondLst>
                            <p:childTnLst>
                              <p:par>
                                <p:cTn id="25" presetID="45" presetClass="entr" presetSubtype="0" fill="hold" nodeType="after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fade">
                                      <p:cBhvr>
                                        <p:cTn id="27" dur="2000"/>
                                        <p:tgtEl>
                                          <p:spTgt spid="4101"/>
                                        </p:tgtEl>
                                      </p:cBhvr>
                                    </p:animEffect>
                                    <p:anim calcmode="lin" valueType="num">
                                      <p:cBhvr>
                                        <p:cTn id="28" dur="2000" fill="hold"/>
                                        <p:tgtEl>
                                          <p:spTgt spid="4101"/>
                                        </p:tgtEl>
                                        <p:attrNameLst>
                                          <p:attrName>ppt_w</p:attrName>
                                        </p:attrNameLst>
                                      </p:cBhvr>
                                      <p:tavLst>
                                        <p:tav tm="0" fmla="#ppt_w*sin(2.5*pi*$)">
                                          <p:val>
                                            <p:fltVal val="0"/>
                                          </p:val>
                                        </p:tav>
                                        <p:tav tm="100000">
                                          <p:val>
                                            <p:fltVal val="1"/>
                                          </p:val>
                                        </p:tav>
                                      </p:tavLst>
                                    </p:anim>
                                    <p:anim calcmode="lin" valueType="num">
                                      <p:cBhvr>
                                        <p:cTn id="29" dur="2000" fill="hold"/>
                                        <p:tgtEl>
                                          <p:spTgt spid="4101"/>
                                        </p:tgtEl>
                                        <p:attrNameLst>
                                          <p:attrName>ppt_h</p:attrName>
                                        </p:attrNameLst>
                                      </p:cBhvr>
                                      <p:tavLst>
                                        <p:tav tm="0">
                                          <p:val>
                                            <p:strVal val="#ppt_h"/>
                                          </p:val>
                                        </p:tav>
                                        <p:tav tm="100000">
                                          <p:val>
                                            <p:strVal val="#ppt_h"/>
                                          </p:val>
                                        </p:tav>
                                      </p:tavLst>
                                    </p:anim>
                                  </p:childTnLst>
                                </p:cTn>
                              </p:par>
                            </p:childTnLst>
                          </p:cTn>
                        </p:par>
                        <p:par>
                          <p:cTn id="30" fill="hold">
                            <p:stCondLst>
                              <p:cond delay="7500"/>
                            </p:stCondLst>
                            <p:childTnLst>
                              <p:par>
                                <p:cTn id="31" presetID="31" presetClass="entr" presetSubtype="0" fill="hold" nodeType="afterEffect">
                                  <p:stCondLst>
                                    <p:cond delay="0"/>
                                  </p:stCondLst>
                                  <p:childTnLst>
                                    <p:set>
                                      <p:cBhvr>
                                        <p:cTn id="32" dur="1" fill="hold">
                                          <p:stCondLst>
                                            <p:cond delay="0"/>
                                          </p:stCondLst>
                                        </p:cTn>
                                        <p:tgtEl>
                                          <p:spTgt spid="4103"/>
                                        </p:tgtEl>
                                        <p:attrNameLst>
                                          <p:attrName>style.visibility</p:attrName>
                                        </p:attrNameLst>
                                      </p:cBhvr>
                                      <p:to>
                                        <p:strVal val="visible"/>
                                      </p:to>
                                    </p:set>
                                    <p:anim calcmode="lin" valueType="num">
                                      <p:cBhvr>
                                        <p:cTn id="33" dur="1000" fill="hold"/>
                                        <p:tgtEl>
                                          <p:spTgt spid="4103"/>
                                        </p:tgtEl>
                                        <p:attrNameLst>
                                          <p:attrName>ppt_w</p:attrName>
                                        </p:attrNameLst>
                                      </p:cBhvr>
                                      <p:tavLst>
                                        <p:tav tm="0">
                                          <p:val>
                                            <p:fltVal val="0"/>
                                          </p:val>
                                        </p:tav>
                                        <p:tav tm="100000">
                                          <p:val>
                                            <p:strVal val="#ppt_w"/>
                                          </p:val>
                                        </p:tav>
                                      </p:tavLst>
                                    </p:anim>
                                    <p:anim calcmode="lin" valueType="num">
                                      <p:cBhvr>
                                        <p:cTn id="34" dur="1000" fill="hold"/>
                                        <p:tgtEl>
                                          <p:spTgt spid="4103"/>
                                        </p:tgtEl>
                                        <p:attrNameLst>
                                          <p:attrName>ppt_h</p:attrName>
                                        </p:attrNameLst>
                                      </p:cBhvr>
                                      <p:tavLst>
                                        <p:tav tm="0">
                                          <p:val>
                                            <p:fltVal val="0"/>
                                          </p:val>
                                        </p:tav>
                                        <p:tav tm="100000">
                                          <p:val>
                                            <p:strVal val="#ppt_h"/>
                                          </p:val>
                                        </p:tav>
                                      </p:tavLst>
                                    </p:anim>
                                    <p:anim calcmode="lin" valueType="num">
                                      <p:cBhvr>
                                        <p:cTn id="35" dur="1000" fill="hold"/>
                                        <p:tgtEl>
                                          <p:spTgt spid="4103"/>
                                        </p:tgtEl>
                                        <p:attrNameLst>
                                          <p:attrName>style.rotation</p:attrName>
                                        </p:attrNameLst>
                                      </p:cBhvr>
                                      <p:tavLst>
                                        <p:tav tm="0">
                                          <p:val>
                                            <p:fltVal val="90"/>
                                          </p:val>
                                        </p:tav>
                                        <p:tav tm="100000">
                                          <p:val>
                                            <p:fltVal val="0"/>
                                          </p:val>
                                        </p:tav>
                                      </p:tavLst>
                                    </p:anim>
                                    <p:animEffect transition="in" filter="fade">
                                      <p:cBhvr>
                                        <p:cTn id="36" dur="1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43088"/>
            <a:ext cx="9036496" cy="1542033"/>
          </a:xfrm>
        </p:spPr>
        <p:txBody>
          <a:bodyPr>
            <a:normAutofit/>
          </a:bodyPr>
          <a:lstStyle/>
          <a:p>
            <a:pPr algn="ctr"/>
            <a:r>
              <a:rPr lang="el-GR" sz="4400" dirty="0"/>
              <a:t>Αναγέννηση και </a:t>
            </a:r>
            <a:r>
              <a:rPr lang="el-GR" sz="4400" dirty="0" smtClean="0"/>
              <a:t>Διαφωτισμός</a:t>
            </a:r>
            <a:br>
              <a:rPr lang="el-GR" sz="4400" dirty="0" smtClean="0"/>
            </a:br>
            <a:r>
              <a:rPr lang="el-GR" sz="4400" dirty="0" smtClean="0"/>
              <a:t>1492 </a:t>
            </a:r>
            <a:r>
              <a:rPr lang="el-GR" sz="4400" dirty="0"/>
              <a:t>-</a:t>
            </a:r>
            <a:r>
              <a:rPr lang="el-GR" sz="4400" dirty="0" smtClean="0"/>
              <a:t>1789</a:t>
            </a:r>
            <a:endParaRPr lang="el-GR" sz="4400" dirty="0"/>
          </a:p>
        </p:txBody>
      </p:sp>
      <p:sp>
        <p:nvSpPr>
          <p:cNvPr id="4" name="Ορθογώνιο 3"/>
          <p:cNvSpPr/>
          <p:nvPr/>
        </p:nvSpPr>
        <p:spPr>
          <a:xfrm>
            <a:off x="179512" y="2132856"/>
            <a:ext cx="8640960" cy="1569660"/>
          </a:xfrm>
          <a:prstGeom prst="rect">
            <a:avLst/>
          </a:prstGeom>
        </p:spPr>
        <p:txBody>
          <a:bodyPr wrap="square">
            <a:spAutoFit/>
          </a:bodyPr>
          <a:lstStyle/>
          <a:p>
            <a:pPr algn="ctr"/>
            <a:r>
              <a:rPr lang="el-GR" sz="2400" dirty="0"/>
              <a:t>Η Αναγέννηση είναι μια εποχή της Ιστορίας του πολιτισμού με νέες αντιλήψεις, νέους στόχους και διαφορετική νοοτροπία από όλες τις προηγούμενες και, κυρίως, από την αμέσως προηγούμενη εποχή του Μεσαίωνα.</a:t>
            </a:r>
          </a:p>
        </p:txBody>
      </p:sp>
      <p:sp>
        <p:nvSpPr>
          <p:cNvPr id="6" name="Υπότιτλος 4"/>
          <p:cNvSpPr txBox="1">
            <a:spLocks/>
          </p:cNvSpPr>
          <p:nvPr/>
        </p:nvSpPr>
        <p:spPr>
          <a:xfrm>
            <a:off x="755576" y="3926028"/>
            <a:ext cx="7854696" cy="2383291"/>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el-GR" sz="2400" dirty="0" smtClean="0"/>
              <a:t>Ως πολιτιστικό κίνημα, επέφερε την άνθηση της λογοτεχνίας, της επιστήμης, της τέχνης, της θρησκείας και της πολιτικής επιστήμης, καθώς και την αναβίωση της μελέτης κλασικών συγγραφέων, την ανάπτυξη της γραμμικής προοπτικής στη ζωγραφική και τη σταδιακή, αλλά ευρέως διαδεδομένη, μεταρρύθμιση στην εκπαίδευση</a:t>
            </a:r>
            <a:endParaRPr lang="el-GR" sz="2400" dirty="0"/>
          </a:p>
        </p:txBody>
      </p:sp>
    </p:spTree>
    <p:extLst>
      <p:ext uri="{BB962C8B-B14F-4D97-AF65-F5344CB8AC3E}">
        <p14:creationId xmlns:p14="http://schemas.microsoft.com/office/powerpoint/2010/main" val="554149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43089"/>
            <a:ext cx="9036496" cy="909648"/>
          </a:xfrm>
        </p:spPr>
        <p:txBody>
          <a:bodyPr>
            <a:normAutofit/>
          </a:bodyPr>
          <a:lstStyle/>
          <a:p>
            <a:pPr algn="ctr"/>
            <a:r>
              <a:rPr lang="el-GR" sz="4400" dirty="0"/>
              <a:t>Ιταλική Αναγέννηση</a:t>
            </a:r>
          </a:p>
        </p:txBody>
      </p:sp>
      <p:sp>
        <p:nvSpPr>
          <p:cNvPr id="6" name="Υπότιτλος 4"/>
          <p:cNvSpPr txBox="1">
            <a:spLocks/>
          </p:cNvSpPr>
          <p:nvPr/>
        </p:nvSpPr>
        <p:spPr>
          <a:xfrm>
            <a:off x="755576" y="3926028"/>
            <a:ext cx="7854696" cy="2383291"/>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endParaRPr lang="el-GR" sz="2400" dirty="0"/>
          </a:p>
        </p:txBody>
      </p:sp>
      <p:sp>
        <p:nvSpPr>
          <p:cNvPr id="3" name="Ορθογώνιο 2"/>
          <p:cNvSpPr/>
          <p:nvPr/>
        </p:nvSpPr>
        <p:spPr>
          <a:xfrm>
            <a:off x="107504" y="1305342"/>
            <a:ext cx="8784976" cy="2339102"/>
          </a:xfrm>
          <a:prstGeom prst="rect">
            <a:avLst/>
          </a:prstGeom>
        </p:spPr>
        <p:txBody>
          <a:bodyPr wrap="square">
            <a:spAutoFit/>
          </a:bodyPr>
          <a:lstStyle/>
          <a:p>
            <a:pPr algn="ctr"/>
            <a:r>
              <a:rPr lang="el-GR" dirty="0"/>
              <a:t>Η ιταλική Αναγέννηση του 15ου αιώνα περιλαμβάνει την επανασύνδεση της Δύσης με την κλασική αρχαιότητα, την απορρόφηση γνώσης (ειδικά των μαθηματικών), την προσήλωση στο να ζει κανείς καλά στο παρόν (Αναγεννησιακός ουμανισμός) και μια έκρηξη στη μετάδοση της γνώσης ως αποτέλεσμα της </a:t>
            </a:r>
            <a:r>
              <a:rPr lang="el-GR" dirty="0" smtClean="0"/>
              <a:t>προόδου </a:t>
            </a:r>
            <a:r>
              <a:rPr lang="el-GR" dirty="0"/>
              <a:t>στην τυπογραφία. Επιπλέον, η εμφάνιση νέων τεχνικών στις καλές τέχνες, την ποίηση και την αρχιτεκτονική είχε ως αποτέλεσμα μια ριζική αλλαγή στο στυλ και το περιεχόμενο των τεχνών και των γραμμάτων. Η ιταλική </a:t>
            </a:r>
            <a:r>
              <a:rPr lang="el-GR" sz="2000" dirty="0"/>
              <a:t>Αναγέννηση</a:t>
            </a:r>
            <a:r>
              <a:rPr lang="el-GR" dirty="0"/>
              <a:t> αναφέρεται συχνά ως η αρχή της σύγχρονης εποχής.</a:t>
            </a:r>
          </a:p>
        </p:txBody>
      </p:sp>
      <p:sp>
        <p:nvSpPr>
          <p:cNvPr id="5" name="Ορθογώνιο 4"/>
          <p:cNvSpPr/>
          <p:nvPr/>
        </p:nvSpPr>
        <p:spPr>
          <a:xfrm>
            <a:off x="215516" y="4102010"/>
            <a:ext cx="8568952" cy="2031325"/>
          </a:xfrm>
          <a:prstGeom prst="rect">
            <a:avLst/>
          </a:prstGeom>
        </p:spPr>
        <p:txBody>
          <a:bodyPr wrap="square">
            <a:spAutoFit/>
          </a:bodyPr>
          <a:lstStyle/>
          <a:p>
            <a:pPr algn="ctr"/>
            <a:r>
              <a:rPr lang="el-GR" b="1" dirty="0"/>
              <a:t>Η αναγεννησιακή τέχνη ωφελήθηκε σημαντικά από την ανάπτυξη των επιστημών. Η εμφάνιση νέων τεχνικών, όπως για παράδειγμα η χρήση του λαδιού στην ζωγραφική, διευρύνει τις δυνατότητες των καλλιτεχνών. Η περίφημη Μόνα Λίζα του Λεονάρντο ντα Βίντσι είναι αποτέλεσμα της τεχνικής του </a:t>
            </a:r>
            <a:r>
              <a:rPr lang="el-GR" b="1" dirty="0" err="1"/>
              <a:t>sfumato</a:t>
            </a:r>
            <a:r>
              <a:rPr lang="el-GR" b="1" dirty="0"/>
              <a:t>. Επιπλέον η τυπογραφία στα μέσα του 15ου αιώνα καθώς επίσης και οι νέες τεχνικές χάραξης (ξυλογραφία) επιτρέπουν την αναπαραγωγή και εξάπλωση των καλλιτεχνικών έργων σε όλη την Ευρώπη.</a:t>
            </a:r>
          </a:p>
        </p:txBody>
      </p:sp>
    </p:spTree>
    <p:extLst>
      <p:ext uri="{BB962C8B-B14F-4D97-AF65-F5344CB8AC3E}">
        <p14:creationId xmlns:p14="http://schemas.microsoft.com/office/powerpoint/2010/main" val="30999819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362">
                                          <p:stCondLst>
                                            <p:cond delay="0"/>
                                          </p:stCondLst>
                                        </p:cTn>
                                        <p:tgtEl>
                                          <p:spTgt spid="3"/>
                                        </p:tgtEl>
                                      </p:cBhvr>
                                    </p:animEffect>
                                    <p:anim calcmode="lin" valueType="num">
                                      <p:cBhvr>
                                        <p:cTn id="8" dur="1139"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3"/>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3"/>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3"/>
                                        </p:tgtEl>
                                        <p:attrNameLst>
                                          <p:attrName>ppt_y</p:attrName>
                                        </p:attrNameLst>
                                      </p:cBhvr>
                                      <p:tavLst>
                                        <p:tav tm="0" fmla="#ppt_y-sin(pi*$)/81">
                                          <p:val>
                                            <p:fltVal val="0"/>
                                          </p:val>
                                        </p:tav>
                                        <p:tav tm="100000">
                                          <p:val>
                                            <p:fltVal val="1"/>
                                          </p:val>
                                        </p:tav>
                                      </p:tavLst>
                                    </p:anim>
                                    <p:animScale>
                                      <p:cBhvr>
                                        <p:cTn id="13" dur="16">
                                          <p:stCondLst>
                                            <p:cond delay="406"/>
                                          </p:stCondLst>
                                        </p:cTn>
                                        <p:tgtEl>
                                          <p:spTgt spid="3"/>
                                        </p:tgtEl>
                                      </p:cBhvr>
                                      <p:to x="100000" y="60000"/>
                                    </p:animScale>
                                    <p:animScale>
                                      <p:cBhvr>
                                        <p:cTn id="14" dur="104" decel="50000">
                                          <p:stCondLst>
                                            <p:cond delay="423"/>
                                          </p:stCondLst>
                                        </p:cTn>
                                        <p:tgtEl>
                                          <p:spTgt spid="3"/>
                                        </p:tgtEl>
                                      </p:cBhvr>
                                      <p:to x="100000" y="100000"/>
                                    </p:animScale>
                                    <p:animScale>
                                      <p:cBhvr>
                                        <p:cTn id="15" dur="16">
                                          <p:stCondLst>
                                            <p:cond delay="820"/>
                                          </p:stCondLst>
                                        </p:cTn>
                                        <p:tgtEl>
                                          <p:spTgt spid="3"/>
                                        </p:tgtEl>
                                      </p:cBhvr>
                                      <p:to x="100000" y="80000"/>
                                    </p:animScale>
                                    <p:animScale>
                                      <p:cBhvr>
                                        <p:cTn id="16" dur="104" decel="50000">
                                          <p:stCondLst>
                                            <p:cond delay="836"/>
                                          </p:stCondLst>
                                        </p:cTn>
                                        <p:tgtEl>
                                          <p:spTgt spid="3"/>
                                        </p:tgtEl>
                                      </p:cBhvr>
                                      <p:to x="100000" y="100000"/>
                                    </p:animScale>
                                    <p:animScale>
                                      <p:cBhvr>
                                        <p:cTn id="17" dur="16">
                                          <p:stCondLst>
                                            <p:cond delay="1026"/>
                                          </p:stCondLst>
                                        </p:cTn>
                                        <p:tgtEl>
                                          <p:spTgt spid="3"/>
                                        </p:tgtEl>
                                      </p:cBhvr>
                                      <p:to x="100000" y="90000"/>
                                    </p:animScale>
                                    <p:animScale>
                                      <p:cBhvr>
                                        <p:cTn id="18" dur="104" decel="50000">
                                          <p:stCondLst>
                                            <p:cond delay="1042"/>
                                          </p:stCondLst>
                                        </p:cTn>
                                        <p:tgtEl>
                                          <p:spTgt spid="3"/>
                                        </p:tgtEl>
                                      </p:cBhvr>
                                      <p:to x="100000" y="100000"/>
                                    </p:animScale>
                                    <p:animScale>
                                      <p:cBhvr>
                                        <p:cTn id="19" dur="16">
                                          <p:stCondLst>
                                            <p:cond delay="1130"/>
                                          </p:stCondLst>
                                        </p:cTn>
                                        <p:tgtEl>
                                          <p:spTgt spid="3"/>
                                        </p:tgtEl>
                                      </p:cBhvr>
                                      <p:to x="100000" y="95000"/>
                                    </p:animScale>
                                    <p:animScale>
                                      <p:cBhvr>
                                        <p:cTn id="20" dur="104" decel="50000">
                                          <p:stCondLst>
                                            <p:cond delay="1146"/>
                                          </p:stCondLst>
                                        </p:cTn>
                                        <p:tgtEl>
                                          <p:spTgt spid="3"/>
                                        </p:tgtEl>
                                      </p:cBhvr>
                                      <p:to x="100000" y="100000"/>
                                    </p:animScale>
                                  </p:childTnLst>
                                </p:cTn>
                              </p:par>
                            </p:childTnLst>
                          </p:cTn>
                        </p:par>
                        <p:par>
                          <p:cTn id="21" fill="hold">
                            <p:stCondLst>
                              <p:cond delay="1250"/>
                            </p:stCondLst>
                            <p:childTnLst>
                              <p:par>
                                <p:cTn id="22" presetID="2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43089"/>
            <a:ext cx="9036496" cy="909648"/>
          </a:xfrm>
        </p:spPr>
        <p:txBody>
          <a:bodyPr>
            <a:normAutofit/>
          </a:bodyPr>
          <a:lstStyle/>
          <a:p>
            <a:pPr algn="ctr"/>
            <a:r>
              <a:rPr lang="el-GR" sz="4400" dirty="0"/>
              <a:t>Ιταλική Αναγέννηση</a:t>
            </a:r>
          </a:p>
        </p:txBody>
      </p:sp>
      <p:sp>
        <p:nvSpPr>
          <p:cNvPr id="6" name="Υπότιτλος 4"/>
          <p:cNvSpPr txBox="1">
            <a:spLocks/>
          </p:cNvSpPr>
          <p:nvPr/>
        </p:nvSpPr>
        <p:spPr>
          <a:xfrm>
            <a:off x="755576" y="3926028"/>
            <a:ext cx="7854696" cy="2383291"/>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endParaRPr lang="el-GR" sz="2400" dirty="0"/>
          </a:p>
        </p:txBody>
      </p:sp>
      <p:sp>
        <p:nvSpPr>
          <p:cNvPr id="4" name="Ορθογώνιο 3"/>
          <p:cNvSpPr/>
          <p:nvPr/>
        </p:nvSpPr>
        <p:spPr>
          <a:xfrm>
            <a:off x="179512" y="1340768"/>
            <a:ext cx="8712968" cy="4801314"/>
          </a:xfrm>
          <a:prstGeom prst="rect">
            <a:avLst/>
          </a:prstGeom>
        </p:spPr>
        <p:txBody>
          <a:bodyPr wrap="square">
            <a:spAutoFit/>
          </a:bodyPr>
          <a:lstStyle/>
          <a:p>
            <a:pPr algn="just"/>
            <a:r>
              <a:rPr lang="el-GR" b="1" dirty="0"/>
              <a:t>Η Αναγέννηση που ξεκινά από την Ιταλία και κρατά το 15ο και μέρος του 16ου αιώνα, είναι ένα φαινόμενο που εκδηλώνεται σ’ όλους τους Τομείς της ανθρώπινης δραστηριότητας. Στον τομέα της τέχνης έχει την έννοια του ξαναζωντανέματος της αρχαίας τέχνης της Ρώμης και της Ελλάδας. Απαλλαγμένη τώρα η τέχνη από πολλά μεσαιωνικά χαρακτηριστικά αντλεί την έμπνευσή της από την αρχαία παράδοση που αναθεωρείται μέσα από το περίφημο ουμανιστικό πνεύμα της εποχής.</a:t>
            </a:r>
          </a:p>
          <a:p>
            <a:pPr algn="just"/>
            <a:r>
              <a:rPr lang="el-GR" b="1" dirty="0" smtClean="0"/>
              <a:t> </a:t>
            </a:r>
            <a:endParaRPr lang="el-GR" b="1" dirty="0"/>
          </a:p>
          <a:p>
            <a:pPr algn="just"/>
            <a:endParaRPr lang="el-GR" b="1" dirty="0"/>
          </a:p>
          <a:p>
            <a:pPr algn="just"/>
            <a:r>
              <a:rPr lang="el-GR" b="1" dirty="0"/>
              <a:t>Οποιαδήποτε κι αν είναι τα Θέματα της τέχνης κέντρο ενδιαφέροντος είναι πια ο άνθρωπος, μάλιστα το άτομο, η ξεχωριστή ατομική προσωπικότητα που τόσο παραγνωρίστηκε στους αιώνες που προηγήθηκαν. Ιδιαίτερη προσοχή δίνεται επίσης και στο χώρο, στη φύση στην οποία ζει το θαυμαστό αυτό ον, ο άνθρωπος, που ανασύρεται τώρα από τα σκοτάδια της αφάνειας. Αυτή η κοσμογονία ξεκινά πρώτα από τη Φλωρεντία κι απλώνεται σ’ όλα τ’ άλλα κρατίδια, στη Ρώμη, Μιλάνο, Βενετία κτλ., σ’ ένα σχεδόν μανιώδη συναγωνισμό, ποιο θα ξεπεράσει τα άλλα στην τέχνη.</a:t>
            </a:r>
          </a:p>
        </p:txBody>
      </p:sp>
    </p:spTree>
    <p:extLst>
      <p:ext uri="{BB962C8B-B14F-4D97-AF65-F5344CB8AC3E}">
        <p14:creationId xmlns:p14="http://schemas.microsoft.com/office/powerpoint/2010/main" val="35235234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43089"/>
            <a:ext cx="9036496" cy="621615"/>
          </a:xfrm>
        </p:spPr>
        <p:txBody>
          <a:bodyPr>
            <a:normAutofit fontScale="90000"/>
          </a:bodyPr>
          <a:lstStyle/>
          <a:p>
            <a:pPr algn="ctr"/>
            <a:r>
              <a:rPr lang="el-GR" sz="4400" dirty="0"/>
              <a:t>Ιταλική Αναγέννηση</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1872208" cy="2633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251520" y="4064445"/>
            <a:ext cx="2088232" cy="830997"/>
          </a:xfrm>
          <a:prstGeom prst="rect">
            <a:avLst/>
          </a:prstGeom>
        </p:spPr>
        <p:txBody>
          <a:bodyPr wrap="square">
            <a:spAutoFit/>
          </a:bodyPr>
          <a:lstStyle/>
          <a:p>
            <a:pPr algn="ctr"/>
            <a:r>
              <a:rPr lang="el-GR" sz="1200" b="1" dirty="0"/>
              <a:t>Ο Άνθρωπος του Βιτρούβιου</a:t>
            </a:r>
          </a:p>
          <a:p>
            <a:pPr algn="ctr"/>
            <a:r>
              <a:rPr lang="el-GR" sz="1200" b="1" dirty="0"/>
              <a:t> Λεονάρντο ντα Βίντσι</a:t>
            </a:r>
          </a:p>
          <a:p>
            <a:pPr algn="ctr"/>
            <a:r>
              <a:rPr lang="el-GR" sz="1200" b="1" dirty="0"/>
              <a:t> έτος: περίπου 1490</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1236982"/>
            <a:ext cx="1860798" cy="368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3135572" y="4933007"/>
            <a:ext cx="1868476" cy="369332"/>
          </a:xfrm>
          <a:prstGeom prst="rect">
            <a:avLst/>
          </a:prstGeom>
        </p:spPr>
        <p:txBody>
          <a:bodyPr wrap="square">
            <a:spAutoFit/>
          </a:bodyPr>
          <a:lstStyle/>
          <a:p>
            <a:pPr algn="ctr"/>
            <a:r>
              <a:rPr lang="en-US" b="1" dirty="0" err="1"/>
              <a:t>Tiziano</a:t>
            </a:r>
            <a:endParaRPr lang="el-GR" b="1"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4089" y="844878"/>
            <a:ext cx="2006851" cy="223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Ορθογώνιο 6"/>
          <p:cNvSpPr/>
          <p:nvPr/>
        </p:nvSpPr>
        <p:spPr>
          <a:xfrm>
            <a:off x="5225434" y="3079172"/>
            <a:ext cx="2084160" cy="369332"/>
          </a:xfrm>
          <a:prstGeom prst="rect">
            <a:avLst/>
          </a:prstGeom>
        </p:spPr>
        <p:txBody>
          <a:bodyPr wrap="none">
            <a:spAutoFit/>
          </a:bodyPr>
          <a:lstStyle/>
          <a:p>
            <a:r>
              <a:rPr lang="en-US" dirty="0"/>
              <a:t>Michelangelo Pieta</a:t>
            </a:r>
            <a:endParaRPr lang="el-GR" dirty="0"/>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9297" y="3650096"/>
            <a:ext cx="1905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Ορθογώνιο 7"/>
          <p:cNvSpPr/>
          <p:nvPr/>
        </p:nvSpPr>
        <p:spPr>
          <a:xfrm>
            <a:off x="5196969" y="5975565"/>
            <a:ext cx="1944216" cy="738664"/>
          </a:xfrm>
          <a:prstGeom prst="rect">
            <a:avLst/>
          </a:prstGeom>
        </p:spPr>
        <p:txBody>
          <a:bodyPr wrap="square">
            <a:spAutoFit/>
          </a:bodyPr>
          <a:lstStyle/>
          <a:p>
            <a:pPr algn="ctr"/>
            <a:r>
              <a:rPr lang="el-GR" sz="1400" b="1" dirty="0" err="1"/>
              <a:t>Leonardo</a:t>
            </a:r>
            <a:r>
              <a:rPr lang="el-GR" sz="1400" b="1" dirty="0"/>
              <a:t> </a:t>
            </a:r>
            <a:r>
              <a:rPr lang="el-GR" sz="1400" b="1" dirty="0" err="1"/>
              <a:t>da</a:t>
            </a:r>
            <a:r>
              <a:rPr lang="el-GR" sz="1400" b="1" dirty="0"/>
              <a:t> </a:t>
            </a:r>
            <a:r>
              <a:rPr lang="el-GR" sz="1400" b="1" dirty="0" err="1"/>
              <a:t>Vinci</a:t>
            </a:r>
            <a:endParaRPr lang="el-GR" sz="1400" b="1" dirty="0"/>
          </a:p>
          <a:p>
            <a:pPr algn="ctr"/>
            <a:r>
              <a:rPr lang="el-GR" sz="1400" b="1" dirty="0" smtClean="0"/>
              <a:t>«</a:t>
            </a:r>
            <a:r>
              <a:rPr lang="el-GR" sz="1400" b="1" dirty="0"/>
              <a:t>Η Παναγία των Βράχων»</a:t>
            </a:r>
          </a:p>
        </p:txBody>
      </p:sp>
    </p:spTree>
    <p:extLst>
      <p:ext uri="{BB962C8B-B14F-4D97-AF65-F5344CB8AC3E}">
        <p14:creationId xmlns:p14="http://schemas.microsoft.com/office/powerpoint/2010/main" val="3573246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435">
                                          <p:stCondLst>
                                            <p:cond delay="0"/>
                                          </p:stCondLst>
                                        </p:cTn>
                                        <p:tgtEl>
                                          <p:spTgt spid="5122"/>
                                        </p:tgtEl>
                                      </p:cBhvr>
                                    </p:animEffect>
                                    <p:anim calcmode="lin" valueType="num">
                                      <p:cBhvr>
                                        <p:cTn id="8" dur="1367"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512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512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5122"/>
                                        </p:tgtEl>
                                        <p:attrNameLst>
                                          <p:attrName>ppt_y</p:attrName>
                                        </p:attrNameLst>
                                      </p:cBhvr>
                                      <p:tavLst>
                                        <p:tav tm="0" fmla="#ppt_y-sin(pi*$)/81">
                                          <p:val>
                                            <p:fltVal val="0"/>
                                          </p:val>
                                        </p:tav>
                                        <p:tav tm="100000">
                                          <p:val>
                                            <p:fltVal val="1"/>
                                          </p:val>
                                        </p:tav>
                                      </p:tavLst>
                                    </p:anim>
                                    <p:animScale>
                                      <p:cBhvr>
                                        <p:cTn id="13" dur="20">
                                          <p:stCondLst>
                                            <p:cond delay="487"/>
                                          </p:stCondLst>
                                        </p:cTn>
                                        <p:tgtEl>
                                          <p:spTgt spid="5122"/>
                                        </p:tgtEl>
                                      </p:cBhvr>
                                      <p:to x="100000" y="60000"/>
                                    </p:animScale>
                                    <p:animScale>
                                      <p:cBhvr>
                                        <p:cTn id="14" dur="124" decel="50000">
                                          <p:stCondLst>
                                            <p:cond delay="507"/>
                                          </p:stCondLst>
                                        </p:cTn>
                                        <p:tgtEl>
                                          <p:spTgt spid="5122"/>
                                        </p:tgtEl>
                                      </p:cBhvr>
                                      <p:to x="100000" y="100000"/>
                                    </p:animScale>
                                    <p:animScale>
                                      <p:cBhvr>
                                        <p:cTn id="15" dur="20">
                                          <p:stCondLst>
                                            <p:cond delay="984"/>
                                          </p:stCondLst>
                                        </p:cTn>
                                        <p:tgtEl>
                                          <p:spTgt spid="5122"/>
                                        </p:tgtEl>
                                      </p:cBhvr>
                                      <p:to x="100000" y="80000"/>
                                    </p:animScale>
                                    <p:animScale>
                                      <p:cBhvr>
                                        <p:cTn id="16" dur="124" decel="50000">
                                          <p:stCondLst>
                                            <p:cond delay="1004"/>
                                          </p:stCondLst>
                                        </p:cTn>
                                        <p:tgtEl>
                                          <p:spTgt spid="5122"/>
                                        </p:tgtEl>
                                      </p:cBhvr>
                                      <p:to x="100000" y="100000"/>
                                    </p:animScale>
                                    <p:animScale>
                                      <p:cBhvr>
                                        <p:cTn id="17" dur="20">
                                          <p:stCondLst>
                                            <p:cond delay="1231"/>
                                          </p:stCondLst>
                                        </p:cTn>
                                        <p:tgtEl>
                                          <p:spTgt spid="5122"/>
                                        </p:tgtEl>
                                      </p:cBhvr>
                                      <p:to x="100000" y="90000"/>
                                    </p:animScale>
                                    <p:animScale>
                                      <p:cBhvr>
                                        <p:cTn id="18" dur="124" decel="50000">
                                          <p:stCondLst>
                                            <p:cond delay="1251"/>
                                          </p:stCondLst>
                                        </p:cTn>
                                        <p:tgtEl>
                                          <p:spTgt spid="5122"/>
                                        </p:tgtEl>
                                      </p:cBhvr>
                                      <p:to x="100000" y="100000"/>
                                    </p:animScale>
                                    <p:animScale>
                                      <p:cBhvr>
                                        <p:cTn id="19" dur="20">
                                          <p:stCondLst>
                                            <p:cond delay="1356"/>
                                          </p:stCondLst>
                                        </p:cTn>
                                        <p:tgtEl>
                                          <p:spTgt spid="5122"/>
                                        </p:tgtEl>
                                      </p:cBhvr>
                                      <p:to x="100000" y="95000"/>
                                    </p:animScale>
                                    <p:animScale>
                                      <p:cBhvr>
                                        <p:cTn id="20" dur="124" decel="50000">
                                          <p:stCondLst>
                                            <p:cond delay="1376"/>
                                          </p:stCondLst>
                                        </p:cTn>
                                        <p:tgtEl>
                                          <p:spTgt spid="5122"/>
                                        </p:tgtEl>
                                      </p:cBhvr>
                                      <p:to x="100000" y="100000"/>
                                    </p:animScale>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123"/>
                                        </p:tgtEl>
                                        <p:attrNameLst>
                                          <p:attrName>style.visibility</p:attrName>
                                        </p:attrNameLst>
                                      </p:cBhvr>
                                      <p:to>
                                        <p:strVal val="visible"/>
                                      </p:to>
                                    </p:set>
                                    <p:anim calcmode="lin" valueType="num">
                                      <p:cBhvr>
                                        <p:cTn id="24" dur="1000" fill="hold"/>
                                        <p:tgtEl>
                                          <p:spTgt spid="5123"/>
                                        </p:tgtEl>
                                        <p:attrNameLst>
                                          <p:attrName>ppt_w</p:attrName>
                                        </p:attrNameLst>
                                      </p:cBhvr>
                                      <p:tavLst>
                                        <p:tav tm="0">
                                          <p:val>
                                            <p:fltVal val="0"/>
                                          </p:val>
                                        </p:tav>
                                        <p:tav tm="100000">
                                          <p:val>
                                            <p:strVal val="#ppt_w"/>
                                          </p:val>
                                        </p:tav>
                                      </p:tavLst>
                                    </p:anim>
                                    <p:anim calcmode="lin" valueType="num">
                                      <p:cBhvr>
                                        <p:cTn id="25" dur="1000" fill="hold"/>
                                        <p:tgtEl>
                                          <p:spTgt spid="5123"/>
                                        </p:tgtEl>
                                        <p:attrNameLst>
                                          <p:attrName>ppt_h</p:attrName>
                                        </p:attrNameLst>
                                      </p:cBhvr>
                                      <p:tavLst>
                                        <p:tav tm="0">
                                          <p:val>
                                            <p:fltVal val="0"/>
                                          </p:val>
                                        </p:tav>
                                        <p:tav tm="100000">
                                          <p:val>
                                            <p:strVal val="#ppt_h"/>
                                          </p:val>
                                        </p:tav>
                                      </p:tavLst>
                                    </p:anim>
                                    <p:animEffect transition="in" filter="fade">
                                      <p:cBhvr>
                                        <p:cTn id="26" dur="1000"/>
                                        <p:tgtEl>
                                          <p:spTgt spid="5123"/>
                                        </p:tgtEl>
                                      </p:cBhvr>
                                    </p:animEffect>
                                  </p:childTnLst>
                                </p:cTn>
                              </p:par>
                            </p:childTnLst>
                          </p:cTn>
                        </p:par>
                        <p:par>
                          <p:cTn id="27" fill="hold">
                            <p:stCondLst>
                              <p:cond delay="2500"/>
                            </p:stCondLst>
                            <p:childTnLst>
                              <p:par>
                                <p:cTn id="28" presetID="45" presetClass="entr" presetSubtype="0" fill="hold" nodeType="afterEffect">
                                  <p:stCondLst>
                                    <p:cond delay="0"/>
                                  </p:stCondLst>
                                  <p:childTnLst>
                                    <p:set>
                                      <p:cBhvr>
                                        <p:cTn id="29" dur="1" fill="hold">
                                          <p:stCondLst>
                                            <p:cond delay="0"/>
                                          </p:stCondLst>
                                        </p:cTn>
                                        <p:tgtEl>
                                          <p:spTgt spid="5124"/>
                                        </p:tgtEl>
                                        <p:attrNameLst>
                                          <p:attrName>style.visibility</p:attrName>
                                        </p:attrNameLst>
                                      </p:cBhvr>
                                      <p:to>
                                        <p:strVal val="visible"/>
                                      </p:to>
                                    </p:set>
                                    <p:animEffect transition="in" filter="fade">
                                      <p:cBhvr>
                                        <p:cTn id="30" dur="1500"/>
                                        <p:tgtEl>
                                          <p:spTgt spid="5124"/>
                                        </p:tgtEl>
                                      </p:cBhvr>
                                    </p:animEffect>
                                    <p:anim calcmode="lin" valueType="num">
                                      <p:cBhvr>
                                        <p:cTn id="31" dur="1500" fill="hold"/>
                                        <p:tgtEl>
                                          <p:spTgt spid="5124"/>
                                        </p:tgtEl>
                                        <p:attrNameLst>
                                          <p:attrName>ppt_w</p:attrName>
                                        </p:attrNameLst>
                                      </p:cBhvr>
                                      <p:tavLst>
                                        <p:tav tm="0" fmla="#ppt_w*sin(2.5*pi*$)">
                                          <p:val>
                                            <p:fltVal val="0"/>
                                          </p:val>
                                        </p:tav>
                                        <p:tav tm="100000">
                                          <p:val>
                                            <p:fltVal val="1"/>
                                          </p:val>
                                        </p:tav>
                                      </p:tavLst>
                                    </p:anim>
                                    <p:anim calcmode="lin" valueType="num">
                                      <p:cBhvr>
                                        <p:cTn id="32" dur="1500" fill="hold"/>
                                        <p:tgtEl>
                                          <p:spTgt spid="5124"/>
                                        </p:tgtEl>
                                        <p:attrNameLst>
                                          <p:attrName>ppt_h</p:attrName>
                                        </p:attrNameLst>
                                      </p:cBhvr>
                                      <p:tavLst>
                                        <p:tav tm="0">
                                          <p:val>
                                            <p:strVal val="#ppt_h"/>
                                          </p:val>
                                        </p:tav>
                                        <p:tav tm="100000">
                                          <p:val>
                                            <p:strVal val="#ppt_h"/>
                                          </p:val>
                                        </p:tav>
                                      </p:tavLst>
                                    </p:anim>
                                  </p:childTnLst>
                                </p:cTn>
                              </p:par>
                            </p:childTnLst>
                          </p:cTn>
                        </p:par>
                        <p:par>
                          <p:cTn id="33" fill="hold">
                            <p:stCondLst>
                              <p:cond delay="4000"/>
                            </p:stCondLst>
                            <p:childTnLst>
                              <p:par>
                                <p:cTn id="34" presetID="2" presetClass="entr" presetSubtype="4" fill="hold" nodeType="afterEffect">
                                  <p:stCondLst>
                                    <p:cond delay="0"/>
                                  </p:stCondLst>
                                  <p:childTnLst>
                                    <p:set>
                                      <p:cBhvr>
                                        <p:cTn id="35" dur="1" fill="hold">
                                          <p:stCondLst>
                                            <p:cond delay="0"/>
                                          </p:stCondLst>
                                        </p:cTn>
                                        <p:tgtEl>
                                          <p:spTgt spid="5125"/>
                                        </p:tgtEl>
                                        <p:attrNameLst>
                                          <p:attrName>style.visibility</p:attrName>
                                        </p:attrNameLst>
                                      </p:cBhvr>
                                      <p:to>
                                        <p:strVal val="visible"/>
                                      </p:to>
                                    </p:set>
                                    <p:anim calcmode="lin" valueType="num">
                                      <p:cBhvr additive="base">
                                        <p:cTn id="36" dur="1000" fill="hold"/>
                                        <p:tgtEl>
                                          <p:spTgt spid="5125"/>
                                        </p:tgtEl>
                                        <p:attrNameLst>
                                          <p:attrName>ppt_x</p:attrName>
                                        </p:attrNameLst>
                                      </p:cBhvr>
                                      <p:tavLst>
                                        <p:tav tm="0">
                                          <p:val>
                                            <p:strVal val="#ppt_x"/>
                                          </p:val>
                                        </p:tav>
                                        <p:tav tm="100000">
                                          <p:val>
                                            <p:strVal val="#ppt_x"/>
                                          </p:val>
                                        </p:tav>
                                      </p:tavLst>
                                    </p:anim>
                                    <p:anim calcmode="lin" valueType="num">
                                      <p:cBhvr additive="base">
                                        <p:cTn id="37" dur="10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43089"/>
            <a:ext cx="9036496" cy="909648"/>
          </a:xfrm>
        </p:spPr>
        <p:txBody>
          <a:bodyPr>
            <a:normAutofit/>
          </a:bodyPr>
          <a:lstStyle/>
          <a:p>
            <a:pPr algn="ctr"/>
            <a:r>
              <a:rPr lang="el-GR" sz="4400" dirty="0"/>
              <a:t>Η Αναγέννηση στο Βορρά</a:t>
            </a:r>
          </a:p>
        </p:txBody>
      </p:sp>
      <p:sp>
        <p:nvSpPr>
          <p:cNvPr id="6" name="Υπότιτλος 4"/>
          <p:cNvSpPr txBox="1">
            <a:spLocks/>
          </p:cNvSpPr>
          <p:nvPr/>
        </p:nvSpPr>
        <p:spPr>
          <a:xfrm>
            <a:off x="765718" y="3926028"/>
            <a:ext cx="7854696" cy="2383291"/>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endParaRPr lang="el-GR" sz="2400" dirty="0"/>
          </a:p>
        </p:txBody>
      </p:sp>
      <p:sp>
        <p:nvSpPr>
          <p:cNvPr id="4" name="Ορθογώνιο 3"/>
          <p:cNvSpPr/>
          <p:nvPr/>
        </p:nvSpPr>
        <p:spPr>
          <a:xfrm>
            <a:off x="251520" y="1340768"/>
            <a:ext cx="8568952" cy="1477328"/>
          </a:xfrm>
          <a:prstGeom prst="rect">
            <a:avLst/>
          </a:prstGeom>
        </p:spPr>
        <p:txBody>
          <a:bodyPr wrap="square">
            <a:spAutoFit/>
          </a:bodyPr>
          <a:lstStyle/>
          <a:p>
            <a:pPr algn="just"/>
            <a:r>
              <a:rPr lang="el-GR" dirty="0"/>
              <a:t>Ενώ στην Ιταλία η τέχνη της Αναγέννησης είχε πηγή έμπνευσης τα αρχαία ερείπια και κύριο στήριγμα το κλασικό μέτρο, τον εξευγενισμό της μορφής, την αρμονία, την έλλογη τάξη και τα ανώτερα ανθρώπινα ιδεώδη, η τέχνη στην υπόλοιπη Ευρώπη σημείωσε τη δική της Αναγέννηση βασισμένη στη μεσαιωνική γοτθική παράδοση, αγνοώντας σε μεγάλο βαθμό, εκτός από λίγες εξαιρέσεις, τα κλασικά πρότυπα.</a:t>
            </a:r>
          </a:p>
        </p:txBody>
      </p:sp>
      <p:sp>
        <p:nvSpPr>
          <p:cNvPr id="7" name="Ορθογώνιο 6"/>
          <p:cNvSpPr/>
          <p:nvPr/>
        </p:nvSpPr>
        <p:spPr>
          <a:xfrm>
            <a:off x="398448" y="3613666"/>
            <a:ext cx="8568952" cy="2308324"/>
          </a:xfrm>
          <a:prstGeom prst="rect">
            <a:avLst/>
          </a:prstGeom>
        </p:spPr>
        <p:txBody>
          <a:bodyPr wrap="square">
            <a:spAutoFit/>
          </a:bodyPr>
          <a:lstStyle/>
          <a:p>
            <a:pPr algn="just"/>
            <a:r>
              <a:rPr lang="el-GR" b="1" dirty="0"/>
              <a:t>Επισημαίνουμε εδώ βασικά χαρακτηριστικά της τέχνης των χωρών βορείως των ‘</a:t>
            </a:r>
            <a:r>
              <a:rPr lang="el-GR" b="1" dirty="0" err="1"/>
              <a:t>Αλπεων</a:t>
            </a:r>
            <a:r>
              <a:rPr lang="el-GR" b="1" dirty="0"/>
              <a:t>, ιδιαίτερα της φλαμανδικής, ολλανδικής και γερμανικής τέχνης, όπως την αγάπη για τον πραγματισμό ή τον οπτικό ρεαλισμό όπως εφαρμόζεται στην απόδοση του όγκου, της υφής των πραγμάτων, και του φωτός, πέραν από το άλλο είδος ρεαλισμού, δηλαδή της αντικειμενικής, ωμής παράθεσης ή του προσωπικού σχολιασμού των πράξεων και στάσεων του ανθρώπου και της κοινωνίας, ακόμα δε και της προβολής έντονων ψυχικών καταστάσεων, </a:t>
            </a:r>
            <a:r>
              <a:rPr lang="el-GR" b="1" dirty="0" err="1"/>
              <a:t>εξπρεσσιονιστικό</a:t>
            </a:r>
            <a:r>
              <a:rPr lang="el-GR" b="1" dirty="0"/>
              <a:t> γνώρισμα.</a:t>
            </a:r>
          </a:p>
        </p:txBody>
      </p:sp>
    </p:spTree>
    <p:extLst>
      <p:ext uri="{BB962C8B-B14F-4D97-AF65-F5344CB8AC3E}">
        <p14:creationId xmlns:p14="http://schemas.microsoft.com/office/powerpoint/2010/main" val="8692918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cTn>
                              </p:par>
                            </p:childTnLst>
                          </p:cTn>
                        </p:par>
                        <p:par>
                          <p:cTn id="21" fill="hold">
                            <p:stCondLst>
                              <p:cond delay="1250"/>
                            </p:stCondLst>
                            <p:childTnLst>
                              <p:par>
                                <p:cTn id="22" presetID="16" presetClass="entr" presetSubtype="2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43089"/>
            <a:ext cx="9036496" cy="909648"/>
          </a:xfrm>
        </p:spPr>
        <p:txBody>
          <a:bodyPr>
            <a:normAutofit/>
          </a:bodyPr>
          <a:lstStyle/>
          <a:p>
            <a:pPr algn="ctr"/>
            <a:r>
              <a:rPr lang="el-GR" sz="4400" dirty="0"/>
              <a:t>Η Αναγέννηση στο Βορρά</a:t>
            </a:r>
          </a:p>
        </p:txBody>
      </p:sp>
      <p:sp>
        <p:nvSpPr>
          <p:cNvPr id="6" name="Υπότιτλος 4"/>
          <p:cNvSpPr txBox="1">
            <a:spLocks/>
          </p:cNvSpPr>
          <p:nvPr/>
        </p:nvSpPr>
        <p:spPr>
          <a:xfrm>
            <a:off x="765718" y="3926028"/>
            <a:ext cx="7854696" cy="2383291"/>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endParaRPr lang="el-GR" sz="2400" dirty="0"/>
          </a:p>
        </p:txBody>
      </p:sp>
      <p:sp>
        <p:nvSpPr>
          <p:cNvPr id="3" name="Ορθογώνιο 2"/>
          <p:cNvSpPr/>
          <p:nvPr/>
        </p:nvSpPr>
        <p:spPr>
          <a:xfrm>
            <a:off x="188640" y="1412776"/>
            <a:ext cx="8640960" cy="1477328"/>
          </a:xfrm>
          <a:prstGeom prst="rect">
            <a:avLst/>
          </a:prstGeom>
        </p:spPr>
        <p:txBody>
          <a:bodyPr wrap="square">
            <a:spAutoFit/>
          </a:bodyPr>
          <a:lstStyle/>
          <a:p>
            <a:pPr algn="just"/>
            <a:r>
              <a:rPr lang="el-GR" dirty="0"/>
              <a:t>Η θεώρηση του κόσμου από τους καλλιτέχνες βορείως των </a:t>
            </a:r>
            <a:r>
              <a:rPr lang="el-GR" dirty="0" smtClean="0"/>
              <a:t>‘Άλπεων </a:t>
            </a:r>
            <a:r>
              <a:rPr lang="el-GR" dirty="0"/>
              <a:t>είναι διαφορετική. Οι Βόρειοι αν και αληθινοί πραγματιστές βλέπουν ωστόσο τον πραγματικό, ορατό κόσμο </a:t>
            </a:r>
            <a:r>
              <a:rPr lang="el-GR" dirty="0" err="1"/>
              <a:t>μέσ</a:t>
            </a:r>
            <a:r>
              <a:rPr lang="el-GR" dirty="0"/>
              <a:t>’ από ένα ιδιάζον πρίσμα, αυτό της ποίησης, του λυρισμού, του ονείρου, της φαντασίωσης, του ψυχισμού, δηλαδή με τα μάτια της καρδιάς και του συναισθήματος παρά μ’ αυτά του νου και της λογικής, όπως συμβαίνει στους ιδεαλιστές, Ιταλούς.</a:t>
            </a:r>
          </a:p>
        </p:txBody>
      </p:sp>
      <p:sp>
        <p:nvSpPr>
          <p:cNvPr id="5" name="Ορθογώνιο 4"/>
          <p:cNvSpPr/>
          <p:nvPr/>
        </p:nvSpPr>
        <p:spPr>
          <a:xfrm>
            <a:off x="211021" y="3501008"/>
            <a:ext cx="8640960" cy="1200329"/>
          </a:xfrm>
          <a:prstGeom prst="rect">
            <a:avLst/>
          </a:prstGeom>
        </p:spPr>
        <p:txBody>
          <a:bodyPr wrap="square">
            <a:spAutoFit/>
          </a:bodyPr>
          <a:lstStyle/>
          <a:p>
            <a:pPr algn="just"/>
            <a:r>
              <a:rPr lang="el-GR" dirty="0"/>
              <a:t>Ο ρεαλισμός βοηθήθηκε πολύ από την ανακάλυψη και την εφαρμογή της τεχνικής της λαδομπογιάς που σ’ αντίθεση με την τέμπερα δε στεγνώνει εύκολα και παρέχει άνεση χρόνου για να δουλευτεί ένα έργο, επιτρέποντας έτσι το πλάσιμο των όγκων, την επεξεργασία των λεπτομερειών την απόδοση του φωτός, της υφής κτλ.</a:t>
            </a:r>
          </a:p>
        </p:txBody>
      </p:sp>
    </p:spTree>
    <p:extLst>
      <p:ext uri="{BB962C8B-B14F-4D97-AF65-F5344CB8AC3E}">
        <p14:creationId xmlns:p14="http://schemas.microsoft.com/office/powerpoint/2010/main" val="5409159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43089"/>
            <a:ext cx="9036496" cy="909648"/>
          </a:xfrm>
        </p:spPr>
        <p:txBody>
          <a:bodyPr>
            <a:normAutofit/>
          </a:bodyPr>
          <a:lstStyle/>
          <a:p>
            <a:pPr algn="ctr"/>
            <a:r>
              <a:rPr lang="el-GR" sz="4400" dirty="0"/>
              <a:t>Η Αναγέννηση στο Βορρά</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450692"/>
            <a:ext cx="2160240" cy="298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458" y="1325703"/>
            <a:ext cx="2582603" cy="1743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6238098" y="6488668"/>
            <a:ext cx="2147148" cy="369332"/>
          </a:xfrm>
          <a:prstGeom prst="rect">
            <a:avLst/>
          </a:prstGeom>
        </p:spPr>
        <p:txBody>
          <a:bodyPr wrap="square">
            <a:spAutoFit/>
          </a:bodyPr>
          <a:lstStyle/>
          <a:p>
            <a:pPr algn="ctr"/>
            <a:r>
              <a:rPr lang="en-US" b="1" dirty="0"/>
              <a:t>Jan van EYCK</a:t>
            </a:r>
            <a:endParaRPr lang="el-GR" b="1" dirty="0"/>
          </a:p>
        </p:txBody>
      </p:sp>
      <p:sp>
        <p:nvSpPr>
          <p:cNvPr id="7" name="Ορθογώνιο 6"/>
          <p:cNvSpPr/>
          <p:nvPr/>
        </p:nvSpPr>
        <p:spPr>
          <a:xfrm>
            <a:off x="2901683" y="3079455"/>
            <a:ext cx="2609378" cy="369332"/>
          </a:xfrm>
          <a:prstGeom prst="rect">
            <a:avLst/>
          </a:prstGeom>
        </p:spPr>
        <p:txBody>
          <a:bodyPr wrap="square">
            <a:spAutoFit/>
          </a:bodyPr>
          <a:lstStyle/>
          <a:p>
            <a:pPr algn="ctr"/>
            <a:r>
              <a:rPr lang="en-US" b="1" dirty="0"/>
              <a:t>Joachim </a:t>
            </a:r>
            <a:r>
              <a:rPr lang="en-US" b="1" dirty="0" err="1"/>
              <a:t>Patinir</a:t>
            </a:r>
            <a:endParaRPr lang="el-GR" b="1"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344756"/>
            <a:ext cx="2304256" cy="170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Ορθογώνιο 7"/>
          <p:cNvSpPr/>
          <p:nvPr/>
        </p:nvSpPr>
        <p:spPr>
          <a:xfrm>
            <a:off x="6084168" y="3033928"/>
            <a:ext cx="2304256" cy="369332"/>
          </a:xfrm>
          <a:prstGeom prst="rect">
            <a:avLst/>
          </a:prstGeom>
        </p:spPr>
        <p:txBody>
          <a:bodyPr wrap="square">
            <a:spAutoFit/>
          </a:bodyPr>
          <a:lstStyle/>
          <a:p>
            <a:pPr algn="ctr"/>
            <a:r>
              <a:rPr lang="en-US" b="1" dirty="0"/>
              <a:t>Pieter </a:t>
            </a:r>
            <a:r>
              <a:rPr lang="en-US" b="1" dirty="0" err="1"/>
              <a:t>Bruegel</a:t>
            </a:r>
            <a:endParaRPr lang="el-GR" b="1" dirty="0"/>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127985"/>
            <a:ext cx="1944216" cy="484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Ορθογώνιο 8"/>
          <p:cNvSpPr/>
          <p:nvPr/>
        </p:nvSpPr>
        <p:spPr>
          <a:xfrm>
            <a:off x="90167" y="5986153"/>
            <a:ext cx="2033561" cy="646331"/>
          </a:xfrm>
          <a:prstGeom prst="rect">
            <a:avLst/>
          </a:prstGeom>
        </p:spPr>
        <p:txBody>
          <a:bodyPr wrap="square">
            <a:spAutoFit/>
          </a:bodyPr>
          <a:lstStyle/>
          <a:p>
            <a:pPr algn="ctr"/>
            <a:r>
              <a:rPr lang="en-US" b="1" dirty="0"/>
              <a:t>Hieronymus</a:t>
            </a:r>
          </a:p>
          <a:p>
            <a:pPr algn="ctr"/>
            <a:r>
              <a:rPr lang="en-US" b="1" dirty="0"/>
              <a:t> Bosch</a:t>
            </a:r>
            <a:endParaRPr lang="el-GR" b="1" dirty="0"/>
          </a:p>
        </p:txBody>
      </p:sp>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8066" y="3717031"/>
            <a:ext cx="2792046" cy="226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Ορθογώνιο 9"/>
          <p:cNvSpPr/>
          <p:nvPr/>
        </p:nvSpPr>
        <p:spPr>
          <a:xfrm>
            <a:off x="2788066" y="5986153"/>
            <a:ext cx="2792046" cy="369332"/>
          </a:xfrm>
          <a:prstGeom prst="rect">
            <a:avLst/>
          </a:prstGeom>
        </p:spPr>
        <p:txBody>
          <a:bodyPr wrap="square">
            <a:spAutoFit/>
          </a:bodyPr>
          <a:lstStyle/>
          <a:p>
            <a:pPr algn="ctr"/>
            <a:r>
              <a:rPr lang="en-US" b="1" dirty="0" err="1"/>
              <a:t>Dürer</a:t>
            </a:r>
            <a:r>
              <a:rPr lang="en-US" b="1" dirty="0"/>
              <a:t>, Albrecht</a:t>
            </a:r>
            <a:endParaRPr lang="el-GR" b="1" dirty="0"/>
          </a:p>
        </p:txBody>
      </p:sp>
    </p:spTree>
    <p:extLst>
      <p:ext uri="{BB962C8B-B14F-4D97-AF65-F5344CB8AC3E}">
        <p14:creationId xmlns:p14="http://schemas.microsoft.com/office/powerpoint/2010/main" val="3734754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1000"/>
                                        <p:tgtEl>
                                          <p:spTgt spid="6149"/>
                                        </p:tgtEl>
                                      </p:cBhvr>
                                    </p:animEffect>
                                    <p:anim calcmode="lin" valueType="num">
                                      <p:cBhvr>
                                        <p:cTn id="8" dur="1000" fill="hold"/>
                                        <p:tgtEl>
                                          <p:spTgt spid="6149"/>
                                        </p:tgtEl>
                                        <p:attrNameLst>
                                          <p:attrName>ppt_w</p:attrName>
                                        </p:attrNameLst>
                                      </p:cBhvr>
                                      <p:tavLst>
                                        <p:tav tm="0" fmla="#ppt_w*sin(2.5*pi*$)">
                                          <p:val>
                                            <p:fltVal val="0"/>
                                          </p:val>
                                        </p:tav>
                                        <p:tav tm="100000">
                                          <p:val>
                                            <p:fltVal val="1"/>
                                          </p:val>
                                        </p:tav>
                                      </p:tavLst>
                                    </p:anim>
                                    <p:anim calcmode="lin" valueType="num">
                                      <p:cBhvr>
                                        <p:cTn id="9" dur="1000" fill="hold"/>
                                        <p:tgtEl>
                                          <p:spTgt spid="6149"/>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6147"/>
                                        </p:tgtEl>
                                        <p:attrNameLst>
                                          <p:attrName>style.visibility</p:attrName>
                                        </p:attrNameLst>
                                      </p:cBhvr>
                                      <p:to>
                                        <p:strVal val="visible"/>
                                      </p:to>
                                    </p:set>
                                    <p:animEffect transition="in" filter="barn(inVertical)">
                                      <p:cBhvr>
                                        <p:cTn id="13" dur="1000"/>
                                        <p:tgtEl>
                                          <p:spTgt spid="6147"/>
                                        </p:tgtEl>
                                      </p:cBhvr>
                                    </p:animEffect>
                                  </p:childTnLst>
                                </p:cTn>
                              </p:par>
                            </p:childTnLst>
                          </p:cTn>
                        </p:par>
                        <p:par>
                          <p:cTn id="14" fill="hold">
                            <p:stCondLst>
                              <p:cond delay="2000"/>
                            </p:stCondLst>
                            <p:childTnLst>
                              <p:par>
                                <p:cTn id="15" presetID="6" presetClass="entr" presetSubtype="16" fill="hold" nodeType="after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circle(in)">
                                      <p:cBhvr>
                                        <p:cTn id="17" dur="1250"/>
                                        <p:tgtEl>
                                          <p:spTgt spid="6146"/>
                                        </p:tgtEl>
                                      </p:cBhvr>
                                    </p:animEffect>
                                  </p:childTnLst>
                                </p:cTn>
                              </p:par>
                              <p:par>
                                <p:cTn id="18" presetID="31" presetClass="entr" presetSubtype="0" fill="hold" nodeType="withEffect">
                                  <p:stCondLst>
                                    <p:cond delay="0"/>
                                  </p:stCondLst>
                                  <p:childTnLst>
                                    <p:set>
                                      <p:cBhvr>
                                        <p:cTn id="19" dur="1" fill="hold">
                                          <p:stCondLst>
                                            <p:cond delay="0"/>
                                          </p:stCondLst>
                                        </p:cTn>
                                        <p:tgtEl>
                                          <p:spTgt spid="6150"/>
                                        </p:tgtEl>
                                        <p:attrNameLst>
                                          <p:attrName>style.visibility</p:attrName>
                                        </p:attrNameLst>
                                      </p:cBhvr>
                                      <p:to>
                                        <p:strVal val="visible"/>
                                      </p:to>
                                    </p:set>
                                    <p:anim calcmode="lin" valueType="num">
                                      <p:cBhvr>
                                        <p:cTn id="20" dur="1000" fill="hold"/>
                                        <p:tgtEl>
                                          <p:spTgt spid="6150"/>
                                        </p:tgtEl>
                                        <p:attrNameLst>
                                          <p:attrName>ppt_w</p:attrName>
                                        </p:attrNameLst>
                                      </p:cBhvr>
                                      <p:tavLst>
                                        <p:tav tm="0">
                                          <p:val>
                                            <p:fltVal val="0"/>
                                          </p:val>
                                        </p:tav>
                                        <p:tav tm="100000">
                                          <p:val>
                                            <p:strVal val="#ppt_w"/>
                                          </p:val>
                                        </p:tav>
                                      </p:tavLst>
                                    </p:anim>
                                    <p:anim calcmode="lin" valueType="num">
                                      <p:cBhvr>
                                        <p:cTn id="21" dur="1000" fill="hold"/>
                                        <p:tgtEl>
                                          <p:spTgt spid="6150"/>
                                        </p:tgtEl>
                                        <p:attrNameLst>
                                          <p:attrName>ppt_h</p:attrName>
                                        </p:attrNameLst>
                                      </p:cBhvr>
                                      <p:tavLst>
                                        <p:tav tm="0">
                                          <p:val>
                                            <p:fltVal val="0"/>
                                          </p:val>
                                        </p:tav>
                                        <p:tav tm="100000">
                                          <p:val>
                                            <p:strVal val="#ppt_h"/>
                                          </p:val>
                                        </p:tav>
                                      </p:tavLst>
                                    </p:anim>
                                    <p:anim calcmode="lin" valueType="num">
                                      <p:cBhvr>
                                        <p:cTn id="22" dur="1000" fill="hold"/>
                                        <p:tgtEl>
                                          <p:spTgt spid="6150"/>
                                        </p:tgtEl>
                                        <p:attrNameLst>
                                          <p:attrName>style.rotation</p:attrName>
                                        </p:attrNameLst>
                                      </p:cBhvr>
                                      <p:tavLst>
                                        <p:tav tm="0">
                                          <p:val>
                                            <p:fltVal val="90"/>
                                          </p:val>
                                        </p:tav>
                                        <p:tav tm="100000">
                                          <p:val>
                                            <p:fltVal val="0"/>
                                          </p:val>
                                        </p:tav>
                                      </p:tavLst>
                                    </p:anim>
                                    <p:animEffect transition="in" filter="fade">
                                      <p:cBhvr>
                                        <p:cTn id="23" dur="1000"/>
                                        <p:tgtEl>
                                          <p:spTgt spid="6150"/>
                                        </p:tgtEl>
                                      </p:cBhvr>
                                    </p:animEffect>
                                  </p:childTnLst>
                                </p:cTn>
                              </p:par>
                            </p:childTnLst>
                          </p:cTn>
                        </p:par>
                        <p:par>
                          <p:cTn id="24" fill="hold">
                            <p:stCondLst>
                              <p:cond delay="3250"/>
                            </p:stCondLst>
                            <p:childTnLst>
                              <p:par>
                                <p:cTn id="25" presetID="2" presetClass="entr" presetSubtype="4" fill="hold" nodeType="afterEffect">
                                  <p:stCondLst>
                                    <p:cond delay="0"/>
                                  </p:stCondLst>
                                  <p:childTnLst>
                                    <p:set>
                                      <p:cBhvr>
                                        <p:cTn id="26" dur="1" fill="hold">
                                          <p:stCondLst>
                                            <p:cond delay="0"/>
                                          </p:stCondLst>
                                        </p:cTn>
                                        <p:tgtEl>
                                          <p:spTgt spid="6148"/>
                                        </p:tgtEl>
                                        <p:attrNameLst>
                                          <p:attrName>style.visibility</p:attrName>
                                        </p:attrNameLst>
                                      </p:cBhvr>
                                      <p:to>
                                        <p:strVal val="visible"/>
                                      </p:to>
                                    </p:set>
                                    <p:anim calcmode="lin" valueType="num">
                                      <p:cBhvr additive="base">
                                        <p:cTn id="27" dur="1000" fill="hold"/>
                                        <p:tgtEl>
                                          <p:spTgt spid="6148"/>
                                        </p:tgtEl>
                                        <p:attrNameLst>
                                          <p:attrName>ppt_x</p:attrName>
                                        </p:attrNameLst>
                                      </p:cBhvr>
                                      <p:tavLst>
                                        <p:tav tm="0">
                                          <p:val>
                                            <p:strVal val="#ppt_x"/>
                                          </p:val>
                                        </p:tav>
                                        <p:tav tm="100000">
                                          <p:val>
                                            <p:strVal val="#ppt_x"/>
                                          </p:val>
                                        </p:tav>
                                      </p:tavLst>
                                    </p:anim>
                                    <p:anim calcmode="lin" valueType="num">
                                      <p:cBhvr additive="base">
                                        <p:cTn id="28" dur="10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0" y="323260"/>
            <a:ext cx="8784976" cy="2246769"/>
          </a:xfrm>
          <a:prstGeom prst="rect">
            <a:avLst/>
          </a:prstGeom>
        </p:spPr>
        <p:txBody>
          <a:bodyPr wrap="square">
            <a:spAutoFit/>
          </a:bodyPr>
          <a:lstStyle/>
          <a:p>
            <a:pPr algn="ctr"/>
            <a:r>
              <a:rPr lang="el-GR" sz="3200" b="1" u="sng" dirty="0"/>
              <a:t>Διχογνωμίες αναφορικά με την πρόοδο</a:t>
            </a:r>
            <a:r>
              <a:rPr lang="el-GR" sz="3200" b="1" u="sng" dirty="0" smtClean="0"/>
              <a:t>.</a:t>
            </a:r>
          </a:p>
          <a:p>
            <a:pPr algn="just"/>
            <a:endParaRPr lang="el-GR" b="1" dirty="0"/>
          </a:p>
          <a:p>
            <a:pPr algn="just"/>
            <a:r>
              <a:rPr lang="el-GR" dirty="0"/>
              <a:t>Υπάρχουν διχογνωμίες αναφορικά με το βαθμό που η Αναγέννηση βελτίωσε τον πολιτισμό του Μεσαίωνα. Τόσο ο </a:t>
            </a:r>
            <a:r>
              <a:rPr lang="el-GR" dirty="0" err="1"/>
              <a:t>Μισελέ</a:t>
            </a:r>
            <a:r>
              <a:rPr lang="el-GR" dirty="0"/>
              <a:t> όσο και ο </a:t>
            </a:r>
            <a:r>
              <a:rPr lang="el-GR" dirty="0" err="1"/>
              <a:t>Μπούκχαρντ</a:t>
            </a:r>
            <a:r>
              <a:rPr lang="el-GR" dirty="0"/>
              <a:t> περιέγραψαν με θέρμη τα βήματα προόδου που συντελέστηκαν κατά την Αναγέννηση προς τη σύγχρονη εποχή. Ο </a:t>
            </a:r>
            <a:r>
              <a:rPr lang="el-GR" dirty="0" err="1"/>
              <a:t>Μπούκχαρντ</a:t>
            </a:r>
            <a:r>
              <a:rPr lang="el-GR" dirty="0"/>
              <a:t> παρομοίωσε την αλλαγή με ένα πέπλο το οποίο αφαιρέθηκε από τα μάτια των ανθρώπων, επιτρέποντάς τους να δουν καθαρά</a:t>
            </a:r>
            <a:r>
              <a:rPr lang="el-GR" dirty="0" smtClean="0"/>
              <a:t>.</a:t>
            </a:r>
            <a:r>
              <a:rPr lang="el-GR" dirty="0"/>
              <a:t> </a:t>
            </a:r>
          </a:p>
        </p:txBody>
      </p:sp>
      <p:sp>
        <p:nvSpPr>
          <p:cNvPr id="8" name="Ορθογώνιο 7"/>
          <p:cNvSpPr/>
          <p:nvPr/>
        </p:nvSpPr>
        <p:spPr>
          <a:xfrm>
            <a:off x="1691680" y="5070211"/>
            <a:ext cx="6984776" cy="369332"/>
          </a:xfrm>
          <a:prstGeom prst="rect">
            <a:avLst/>
          </a:prstGeom>
        </p:spPr>
        <p:txBody>
          <a:bodyPr wrap="square">
            <a:spAutoFit/>
          </a:bodyPr>
          <a:lstStyle/>
          <a:p>
            <a:pPr lvl="0"/>
            <a:r>
              <a:rPr lang="el-GR" dirty="0" err="1">
                <a:solidFill>
                  <a:srgbClr val="FFFF00"/>
                </a:solidFill>
              </a:rPr>
              <a:t>Γιακόμπ</a:t>
            </a:r>
            <a:r>
              <a:rPr lang="el-GR" dirty="0">
                <a:solidFill>
                  <a:srgbClr val="FFFF00"/>
                </a:solidFill>
              </a:rPr>
              <a:t> </a:t>
            </a:r>
            <a:r>
              <a:rPr lang="el-GR" dirty="0" err="1">
                <a:solidFill>
                  <a:srgbClr val="FFFF00"/>
                </a:solidFill>
              </a:rPr>
              <a:t>Μπούκχαρντ</a:t>
            </a:r>
            <a:r>
              <a:rPr lang="el-GR" dirty="0">
                <a:solidFill>
                  <a:srgbClr val="FFFF00"/>
                </a:solidFill>
              </a:rPr>
              <a:t>, «Ο Πολιτισμός της Αναγέννησης στην Ιταλία»</a:t>
            </a:r>
          </a:p>
        </p:txBody>
      </p:sp>
      <p:sp>
        <p:nvSpPr>
          <p:cNvPr id="9" name="Ορθογώνιο 8"/>
          <p:cNvSpPr/>
          <p:nvPr/>
        </p:nvSpPr>
        <p:spPr>
          <a:xfrm>
            <a:off x="125827" y="3551194"/>
            <a:ext cx="8856984" cy="1477328"/>
          </a:xfrm>
          <a:prstGeom prst="rect">
            <a:avLst/>
          </a:prstGeom>
        </p:spPr>
        <p:txBody>
          <a:bodyPr wrap="square">
            <a:spAutoFit/>
          </a:bodyPr>
          <a:lstStyle/>
          <a:p>
            <a:r>
              <a:rPr lang="el-GR" b="1" i="1" dirty="0"/>
              <a:t>«Κατά το Μεσαίωνα αμφότερες οι πλευρές της ανθρώπινης αντίληψης - εκείνη που στράφηκε προς τα μέσα κι εκείνη που στράφηκε προς τα έξω - παρέμεναν σε όνειρο ή μισοκοιμισμένες κάτω από ένα κοινό πέπλο. Το πέπλο είχε υφανθεί με την πίστη, την αυταπάτη και την παιδιάστικη προκατάληψη, δια μέσου των οποίων ο κόσμος και η ιστορία φαίνονταν επενδυμένα με περίεργα χρώματα».</a:t>
            </a:r>
            <a:endParaRPr lang="el-GR" dirty="0"/>
          </a:p>
        </p:txBody>
      </p:sp>
    </p:spTree>
    <p:extLst>
      <p:ext uri="{BB962C8B-B14F-4D97-AF65-F5344CB8AC3E}">
        <p14:creationId xmlns:p14="http://schemas.microsoft.com/office/powerpoint/2010/main" val="26210091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404664"/>
            <a:ext cx="7772400" cy="1470025"/>
          </a:xfrm>
        </p:spPr>
        <p:txBody>
          <a:bodyPr>
            <a:normAutofit fontScale="90000"/>
          </a:bodyPr>
          <a:lstStyle/>
          <a:p>
            <a:r>
              <a:rPr lang="el-GR" dirty="0" smtClean="0"/>
              <a:t>ΕΥΡΩΠΑΙΚΟΣ ΠΟΛΙΤΙΣΜΟΣ</a:t>
            </a:r>
            <a:br>
              <a:rPr lang="el-GR" dirty="0" smtClean="0"/>
            </a:br>
            <a:endParaRPr lang="el-GR" dirty="0"/>
          </a:p>
        </p:txBody>
      </p:sp>
      <p:sp>
        <p:nvSpPr>
          <p:cNvPr id="3" name="Υπότιτλος 2"/>
          <p:cNvSpPr>
            <a:spLocks noGrp="1"/>
          </p:cNvSpPr>
          <p:nvPr>
            <p:ph type="subTitle" idx="1"/>
          </p:nvPr>
        </p:nvSpPr>
        <p:spPr>
          <a:xfrm>
            <a:off x="323528" y="2204864"/>
            <a:ext cx="8496944" cy="2664296"/>
          </a:xfrm>
        </p:spPr>
        <p:txBody>
          <a:bodyPr>
            <a:normAutofit/>
          </a:bodyPr>
          <a:lstStyle/>
          <a:p>
            <a:pPr algn="just"/>
            <a:r>
              <a:rPr lang="el-GR" sz="2800" dirty="0"/>
              <a:t>Ο ευρωπαϊκός πολιτισμός αρχίζει με το μύθο της κόρης Ευρώπης η οποία έδωσε το όνομά της στην ήπειρο. Από την αρχαία εποχή η Ελλάδα, που εκπροσωπούσε την Ευρώπη, διαφοροποιούνταν από την Ασία ως προς τον τρόπο ζωής, την κρατική οργάνωση, το πολίτευμα, τις </a:t>
            </a:r>
            <a:r>
              <a:rPr lang="el-GR" sz="2800" dirty="0" smtClean="0"/>
              <a:t>αντιλήψεις και κύρια τον πολιτισμό.</a:t>
            </a:r>
            <a:endParaRPr lang="el-GR" sz="2800" dirty="0"/>
          </a:p>
        </p:txBody>
      </p:sp>
    </p:spTree>
    <p:extLst>
      <p:ext uri="{BB962C8B-B14F-4D97-AF65-F5344CB8AC3E}">
        <p14:creationId xmlns:p14="http://schemas.microsoft.com/office/powerpoint/2010/main" val="40980656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Γελαστό πρόσωπο 1"/>
          <p:cNvSpPr/>
          <p:nvPr/>
        </p:nvSpPr>
        <p:spPr>
          <a:xfrm>
            <a:off x="899592" y="764704"/>
            <a:ext cx="7200800" cy="4392488"/>
          </a:xfrm>
          <a:prstGeom prst="smileyFac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l-GR" sz="4800" b="1" dirty="0" smtClean="0">
                <a:solidFill>
                  <a:srgbClr val="FF3300"/>
                </a:solidFill>
              </a:rPr>
              <a:t>ΣΑΣ ΕΥΧΑΡΙΣΤΩ</a:t>
            </a:r>
            <a:endParaRPr lang="el-GR" sz="4800" b="1" dirty="0">
              <a:solidFill>
                <a:srgbClr val="FF3300"/>
              </a:solidFill>
            </a:endParaRPr>
          </a:p>
        </p:txBody>
      </p:sp>
      <p:pic>
        <p:nvPicPr>
          <p:cNvPr id="5"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44008" y="5517232"/>
            <a:ext cx="609600" cy="609600"/>
          </a:xfrm>
          <a:prstGeom prst="rect">
            <a:avLst/>
          </a:prstGeom>
        </p:spPr>
      </p:pic>
    </p:spTree>
    <p:extLst>
      <p:ext uri="{BB962C8B-B14F-4D97-AF65-F5344CB8AC3E}">
        <p14:creationId xmlns:p14="http://schemas.microsoft.com/office/powerpoint/2010/main" val="3990188016"/>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4" name="applause.wav"/>
          </p:stSnd>
        </p:sndAc>
      </p:transition>
    </mc:Choice>
    <mc:Fallback xmlns="">
      <p:transition spd="slow">
        <p:fade/>
        <p:sndAc>
          <p:stSnd>
            <p:snd r:embed="rId6" name="applause.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404664"/>
            <a:ext cx="7772400" cy="1470025"/>
          </a:xfrm>
        </p:spPr>
        <p:txBody>
          <a:bodyPr>
            <a:normAutofit fontScale="90000"/>
          </a:bodyPr>
          <a:lstStyle/>
          <a:p>
            <a:pPr algn="ctr"/>
            <a:r>
              <a:rPr lang="el-GR" dirty="0" smtClean="0"/>
              <a:t>ΕΥΡΩΠΑΙΚΟΣ ΠΟΛΙΤΙΣΜΟΣ - ΕΠΟΧΕΣ</a:t>
            </a:r>
            <a:endParaRPr lang="el-GR" dirty="0"/>
          </a:p>
        </p:txBody>
      </p:sp>
      <p:sp>
        <p:nvSpPr>
          <p:cNvPr id="3" name="Υπότιτλος 2"/>
          <p:cNvSpPr>
            <a:spLocks noGrp="1"/>
          </p:cNvSpPr>
          <p:nvPr>
            <p:ph type="subTitle" idx="1"/>
          </p:nvPr>
        </p:nvSpPr>
        <p:spPr>
          <a:xfrm>
            <a:off x="1115616" y="2420888"/>
            <a:ext cx="7372874" cy="3312368"/>
          </a:xfrm>
        </p:spPr>
        <p:txBody>
          <a:bodyPr>
            <a:normAutofit/>
          </a:bodyPr>
          <a:lstStyle/>
          <a:p>
            <a:pPr marL="342900" indent="-342900" algn="l">
              <a:buFont typeface="Wingdings" pitchFamily="2" charset="2"/>
              <a:buChar char="v"/>
            </a:pPr>
            <a:r>
              <a:rPr lang="el-GR" sz="2400" dirty="0"/>
              <a:t>Η ελληνορωμαϊκή εποχή, 750 π.Χ.-476 </a:t>
            </a:r>
            <a:r>
              <a:rPr lang="el-GR" sz="2400" dirty="0" err="1"/>
              <a:t>μ.Χ</a:t>
            </a:r>
            <a:r>
              <a:rPr lang="el-GR" sz="2400" dirty="0" smtClean="0"/>
              <a:t>.</a:t>
            </a:r>
            <a:endParaRPr lang="en-US" sz="2400" dirty="0" smtClean="0"/>
          </a:p>
          <a:p>
            <a:pPr marL="342900" indent="-342900" algn="l">
              <a:buFont typeface="Wingdings" pitchFamily="2" charset="2"/>
              <a:buChar char="v"/>
            </a:pPr>
            <a:r>
              <a:rPr lang="el-GR" sz="2400" b="1" dirty="0">
                <a:solidFill>
                  <a:srgbClr val="FFFF00"/>
                </a:solidFill>
              </a:rPr>
              <a:t>Η εποχή του Μεσαίωνα, </a:t>
            </a:r>
            <a:r>
              <a:rPr lang="el-GR" sz="2400" b="1" dirty="0" smtClean="0">
                <a:solidFill>
                  <a:srgbClr val="FFFF00"/>
                </a:solidFill>
              </a:rPr>
              <a:t>476- 492</a:t>
            </a:r>
            <a:r>
              <a:rPr lang="en-US" sz="2400" b="1" dirty="0" smtClean="0">
                <a:solidFill>
                  <a:srgbClr val="FFFF00"/>
                </a:solidFill>
              </a:rPr>
              <a:t>.</a:t>
            </a:r>
          </a:p>
          <a:p>
            <a:pPr marL="342900" indent="-342900" algn="l">
              <a:buFont typeface="Wingdings" pitchFamily="2" charset="2"/>
              <a:buChar char="v"/>
            </a:pPr>
            <a:r>
              <a:rPr lang="el-GR" sz="2400" b="1" dirty="0" smtClean="0">
                <a:solidFill>
                  <a:srgbClr val="FFFF00"/>
                </a:solidFill>
              </a:rPr>
              <a:t>Αναγέννηση </a:t>
            </a:r>
            <a:r>
              <a:rPr lang="el-GR" sz="2400" b="1" dirty="0">
                <a:solidFill>
                  <a:srgbClr val="FFFF00"/>
                </a:solidFill>
              </a:rPr>
              <a:t>και Διαφωτισμός, 1492 </a:t>
            </a:r>
            <a:r>
              <a:rPr lang="el-GR" sz="2400" b="1" dirty="0" smtClean="0">
                <a:solidFill>
                  <a:srgbClr val="FFFF00"/>
                </a:solidFill>
              </a:rPr>
              <a:t>-1800</a:t>
            </a:r>
            <a:r>
              <a:rPr lang="en-US" sz="2400" dirty="0" smtClean="0">
                <a:solidFill>
                  <a:srgbClr val="FFFF00"/>
                </a:solidFill>
              </a:rPr>
              <a:t>.</a:t>
            </a:r>
          </a:p>
          <a:p>
            <a:pPr marL="342900" indent="-342900" algn="l">
              <a:buFont typeface="Wingdings" pitchFamily="2" charset="2"/>
              <a:buChar char="v"/>
            </a:pPr>
            <a:r>
              <a:rPr lang="el-GR" sz="2400" dirty="0" smtClean="0"/>
              <a:t>Σύγχρονες Πολιτισμός 1800 - </a:t>
            </a:r>
            <a:endParaRPr lang="en-US" sz="2400" dirty="0" smtClean="0"/>
          </a:p>
          <a:p>
            <a:pPr marL="342900" indent="-342900" algn="l">
              <a:buFont typeface="Arial" pitchFamily="34" charset="0"/>
              <a:buChar char="•"/>
            </a:pPr>
            <a:endParaRPr lang="en-US" sz="2400" dirty="0" smtClean="0"/>
          </a:p>
          <a:p>
            <a:pPr marL="342900" indent="-342900" algn="l">
              <a:buFont typeface="Arial" pitchFamily="34" charset="0"/>
              <a:buChar char="•"/>
            </a:pPr>
            <a:endParaRPr lang="en-US" sz="2400" dirty="0" smtClean="0"/>
          </a:p>
          <a:p>
            <a:pPr marL="342900" indent="-342900" algn="l">
              <a:buFont typeface="Arial" pitchFamily="34" charset="0"/>
              <a:buChar char="•"/>
            </a:pPr>
            <a:endParaRPr lang="el-GR" sz="2400" dirty="0"/>
          </a:p>
        </p:txBody>
      </p:sp>
    </p:spTree>
    <p:extLst>
      <p:ext uri="{BB962C8B-B14F-4D97-AF65-F5344CB8AC3E}">
        <p14:creationId xmlns:p14="http://schemas.microsoft.com/office/powerpoint/2010/main" val="4818112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17">
                                          <p:stCondLst>
                                            <p:cond delay="0"/>
                                          </p:stCondLst>
                                        </p:cTn>
                                        <p:tgtEl>
                                          <p:spTgt spid="3">
                                            <p:txEl>
                                              <p:pRg st="0" end="0"/>
                                            </p:txEl>
                                          </p:spTgt>
                                        </p:tgtEl>
                                      </p:cBhvr>
                                    </p:animEffect>
                                    <p:anim calcmode="lin" valueType="num">
                                      <p:cBhvr>
                                        <p:cTn id="8" dur="683"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124" tmFilter="0, 0; 0.125,0.2665; 0.25,0.4; 0.375,0.465; 0.5,0.5;  0.625,0.535; 0.75,0.6; 0.875,0.7335; 1,1">
                                          <p:stCondLst>
                                            <p:cond delay="497"/>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0">
                                          <p:stCondLst>
                                            <p:cond delay="244"/>
                                          </p:stCondLst>
                                        </p:cTn>
                                        <p:tgtEl>
                                          <p:spTgt spid="3">
                                            <p:txEl>
                                              <p:pRg st="0" end="0"/>
                                            </p:txEl>
                                          </p:spTgt>
                                        </p:tgtEl>
                                      </p:cBhvr>
                                      <p:to x="100000" y="60000"/>
                                    </p:animScale>
                                    <p:animScale>
                                      <p:cBhvr>
                                        <p:cTn id="14" dur="62" decel="50000">
                                          <p:stCondLst>
                                            <p:cond delay="254"/>
                                          </p:stCondLst>
                                        </p:cTn>
                                        <p:tgtEl>
                                          <p:spTgt spid="3">
                                            <p:txEl>
                                              <p:pRg st="0" end="0"/>
                                            </p:txEl>
                                          </p:spTgt>
                                        </p:tgtEl>
                                      </p:cBhvr>
                                      <p:to x="100000" y="100000"/>
                                    </p:animScale>
                                    <p:animScale>
                                      <p:cBhvr>
                                        <p:cTn id="15" dur="10">
                                          <p:stCondLst>
                                            <p:cond delay="492"/>
                                          </p:stCondLst>
                                        </p:cTn>
                                        <p:tgtEl>
                                          <p:spTgt spid="3">
                                            <p:txEl>
                                              <p:pRg st="0" end="0"/>
                                            </p:txEl>
                                          </p:spTgt>
                                        </p:tgtEl>
                                      </p:cBhvr>
                                      <p:to x="100000" y="80000"/>
                                    </p:animScale>
                                    <p:animScale>
                                      <p:cBhvr>
                                        <p:cTn id="16" dur="62" decel="50000">
                                          <p:stCondLst>
                                            <p:cond delay="502"/>
                                          </p:stCondLst>
                                        </p:cTn>
                                        <p:tgtEl>
                                          <p:spTgt spid="3">
                                            <p:txEl>
                                              <p:pRg st="0" end="0"/>
                                            </p:txEl>
                                          </p:spTgt>
                                        </p:tgtEl>
                                      </p:cBhvr>
                                      <p:to x="100000" y="100000"/>
                                    </p:animScale>
                                    <p:animScale>
                                      <p:cBhvr>
                                        <p:cTn id="17" dur="10">
                                          <p:stCondLst>
                                            <p:cond delay="616"/>
                                          </p:stCondLst>
                                        </p:cTn>
                                        <p:tgtEl>
                                          <p:spTgt spid="3">
                                            <p:txEl>
                                              <p:pRg st="0" end="0"/>
                                            </p:txEl>
                                          </p:spTgt>
                                        </p:tgtEl>
                                      </p:cBhvr>
                                      <p:to x="100000" y="90000"/>
                                    </p:animScale>
                                    <p:animScale>
                                      <p:cBhvr>
                                        <p:cTn id="18" dur="62" decel="50000">
                                          <p:stCondLst>
                                            <p:cond delay="625"/>
                                          </p:stCondLst>
                                        </p:cTn>
                                        <p:tgtEl>
                                          <p:spTgt spid="3">
                                            <p:txEl>
                                              <p:pRg st="0" end="0"/>
                                            </p:txEl>
                                          </p:spTgt>
                                        </p:tgtEl>
                                      </p:cBhvr>
                                      <p:to x="100000" y="100000"/>
                                    </p:animScale>
                                    <p:animScale>
                                      <p:cBhvr>
                                        <p:cTn id="19" dur="10">
                                          <p:stCondLst>
                                            <p:cond delay="678"/>
                                          </p:stCondLst>
                                        </p:cTn>
                                        <p:tgtEl>
                                          <p:spTgt spid="3">
                                            <p:txEl>
                                              <p:pRg st="0" end="0"/>
                                            </p:txEl>
                                          </p:spTgt>
                                        </p:tgtEl>
                                      </p:cBhvr>
                                      <p:to x="100000" y="95000"/>
                                    </p:animScale>
                                    <p:animScale>
                                      <p:cBhvr>
                                        <p:cTn id="20" dur="62" decel="50000">
                                          <p:stCondLst>
                                            <p:cond delay="688"/>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217">
                                          <p:stCondLst>
                                            <p:cond delay="0"/>
                                          </p:stCondLst>
                                        </p:cTn>
                                        <p:tgtEl>
                                          <p:spTgt spid="3">
                                            <p:txEl>
                                              <p:pRg st="1" end="1"/>
                                            </p:txEl>
                                          </p:spTgt>
                                        </p:tgtEl>
                                      </p:cBhvr>
                                    </p:animEffect>
                                    <p:anim calcmode="lin" valueType="num">
                                      <p:cBhvr>
                                        <p:cTn id="24" dur="683"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249"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249" tmFilter="0, 0; 0.125,0.2665; 0.25,0.4; 0.375,0.465; 0.5,0.5;  0.625,0.535; 0.75,0.6; 0.875,0.7335; 1,1">
                                          <p:stCondLst>
                                            <p:cond delay="249"/>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124" tmFilter="0, 0; 0.125,0.2665; 0.25,0.4; 0.375,0.465; 0.5,0.5;  0.625,0.535; 0.75,0.6; 0.875,0.7335; 1,1">
                                          <p:stCondLst>
                                            <p:cond delay="497"/>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62" tmFilter="0, 0; 0.125,0.2665; 0.25,0.4; 0.375,0.465; 0.5,0.5;  0.625,0.535; 0.75,0.6; 0.875,0.7335; 1,1">
                                          <p:stCondLst>
                                            <p:cond delay="621"/>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10">
                                          <p:stCondLst>
                                            <p:cond delay="244"/>
                                          </p:stCondLst>
                                        </p:cTn>
                                        <p:tgtEl>
                                          <p:spTgt spid="3">
                                            <p:txEl>
                                              <p:pRg st="1" end="1"/>
                                            </p:txEl>
                                          </p:spTgt>
                                        </p:tgtEl>
                                      </p:cBhvr>
                                      <p:to x="100000" y="60000"/>
                                    </p:animScale>
                                    <p:animScale>
                                      <p:cBhvr>
                                        <p:cTn id="30" dur="62" decel="50000">
                                          <p:stCondLst>
                                            <p:cond delay="254"/>
                                          </p:stCondLst>
                                        </p:cTn>
                                        <p:tgtEl>
                                          <p:spTgt spid="3">
                                            <p:txEl>
                                              <p:pRg st="1" end="1"/>
                                            </p:txEl>
                                          </p:spTgt>
                                        </p:tgtEl>
                                      </p:cBhvr>
                                      <p:to x="100000" y="100000"/>
                                    </p:animScale>
                                    <p:animScale>
                                      <p:cBhvr>
                                        <p:cTn id="31" dur="10">
                                          <p:stCondLst>
                                            <p:cond delay="492"/>
                                          </p:stCondLst>
                                        </p:cTn>
                                        <p:tgtEl>
                                          <p:spTgt spid="3">
                                            <p:txEl>
                                              <p:pRg st="1" end="1"/>
                                            </p:txEl>
                                          </p:spTgt>
                                        </p:tgtEl>
                                      </p:cBhvr>
                                      <p:to x="100000" y="80000"/>
                                    </p:animScale>
                                    <p:animScale>
                                      <p:cBhvr>
                                        <p:cTn id="32" dur="62" decel="50000">
                                          <p:stCondLst>
                                            <p:cond delay="502"/>
                                          </p:stCondLst>
                                        </p:cTn>
                                        <p:tgtEl>
                                          <p:spTgt spid="3">
                                            <p:txEl>
                                              <p:pRg st="1" end="1"/>
                                            </p:txEl>
                                          </p:spTgt>
                                        </p:tgtEl>
                                      </p:cBhvr>
                                      <p:to x="100000" y="100000"/>
                                    </p:animScale>
                                    <p:animScale>
                                      <p:cBhvr>
                                        <p:cTn id="33" dur="10">
                                          <p:stCondLst>
                                            <p:cond delay="616"/>
                                          </p:stCondLst>
                                        </p:cTn>
                                        <p:tgtEl>
                                          <p:spTgt spid="3">
                                            <p:txEl>
                                              <p:pRg st="1" end="1"/>
                                            </p:txEl>
                                          </p:spTgt>
                                        </p:tgtEl>
                                      </p:cBhvr>
                                      <p:to x="100000" y="90000"/>
                                    </p:animScale>
                                    <p:animScale>
                                      <p:cBhvr>
                                        <p:cTn id="34" dur="62" decel="50000">
                                          <p:stCondLst>
                                            <p:cond delay="625"/>
                                          </p:stCondLst>
                                        </p:cTn>
                                        <p:tgtEl>
                                          <p:spTgt spid="3">
                                            <p:txEl>
                                              <p:pRg st="1" end="1"/>
                                            </p:txEl>
                                          </p:spTgt>
                                        </p:tgtEl>
                                      </p:cBhvr>
                                      <p:to x="100000" y="100000"/>
                                    </p:animScale>
                                    <p:animScale>
                                      <p:cBhvr>
                                        <p:cTn id="35" dur="10">
                                          <p:stCondLst>
                                            <p:cond delay="678"/>
                                          </p:stCondLst>
                                        </p:cTn>
                                        <p:tgtEl>
                                          <p:spTgt spid="3">
                                            <p:txEl>
                                              <p:pRg st="1" end="1"/>
                                            </p:txEl>
                                          </p:spTgt>
                                        </p:tgtEl>
                                      </p:cBhvr>
                                      <p:to x="100000" y="95000"/>
                                    </p:animScale>
                                    <p:animScale>
                                      <p:cBhvr>
                                        <p:cTn id="36" dur="62" decel="50000">
                                          <p:stCondLst>
                                            <p:cond delay="688"/>
                                          </p:stCondLst>
                                        </p:cTn>
                                        <p:tgtEl>
                                          <p:spTgt spid="3">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217">
                                          <p:stCondLst>
                                            <p:cond delay="0"/>
                                          </p:stCondLst>
                                        </p:cTn>
                                        <p:tgtEl>
                                          <p:spTgt spid="3">
                                            <p:txEl>
                                              <p:pRg st="2" end="2"/>
                                            </p:txEl>
                                          </p:spTgt>
                                        </p:tgtEl>
                                      </p:cBhvr>
                                    </p:animEffect>
                                    <p:anim calcmode="lin" valueType="num">
                                      <p:cBhvr>
                                        <p:cTn id="40" dur="683"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10">
                                          <p:stCondLst>
                                            <p:cond delay="244"/>
                                          </p:stCondLst>
                                        </p:cTn>
                                        <p:tgtEl>
                                          <p:spTgt spid="3">
                                            <p:txEl>
                                              <p:pRg st="2" end="2"/>
                                            </p:txEl>
                                          </p:spTgt>
                                        </p:tgtEl>
                                      </p:cBhvr>
                                      <p:to x="100000" y="60000"/>
                                    </p:animScale>
                                    <p:animScale>
                                      <p:cBhvr>
                                        <p:cTn id="46" dur="62" decel="50000">
                                          <p:stCondLst>
                                            <p:cond delay="254"/>
                                          </p:stCondLst>
                                        </p:cTn>
                                        <p:tgtEl>
                                          <p:spTgt spid="3">
                                            <p:txEl>
                                              <p:pRg st="2" end="2"/>
                                            </p:txEl>
                                          </p:spTgt>
                                        </p:tgtEl>
                                      </p:cBhvr>
                                      <p:to x="100000" y="100000"/>
                                    </p:animScale>
                                    <p:animScale>
                                      <p:cBhvr>
                                        <p:cTn id="47" dur="10">
                                          <p:stCondLst>
                                            <p:cond delay="492"/>
                                          </p:stCondLst>
                                        </p:cTn>
                                        <p:tgtEl>
                                          <p:spTgt spid="3">
                                            <p:txEl>
                                              <p:pRg st="2" end="2"/>
                                            </p:txEl>
                                          </p:spTgt>
                                        </p:tgtEl>
                                      </p:cBhvr>
                                      <p:to x="100000" y="80000"/>
                                    </p:animScale>
                                    <p:animScale>
                                      <p:cBhvr>
                                        <p:cTn id="48" dur="62" decel="50000">
                                          <p:stCondLst>
                                            <p:cond delay="502"/>
                                          </p:stCondLst>
                                        </p:cTn>
                                        <p:tgtEl>
                                          <p:spTgt spid="3">
                                            <p:txEl>
                                              <p:pRg st="2" end="2"/>
                                            </p:txEl>
                                          </p:spTgt>
                                        </p:tgtEl>
                                      </p:cBhvr>
                                      <p:to x="100000" y="100000"/>
                                    </p:animScale>
                                    <p:animScale>
                                      <p:cBhvr>
                                        <p:cTn id="49" dur="10">
                                          <p:stCondLst>
                                            <p:cond delay="616"/>
                                          </p:stCondLst>
                                        </p:cTn>
                                        <p:tgtEl>
                                          <p:spTgt spid="3">
                                            <p:txEl>
                                              <p:pRg st="2" end="2"/>
                                            </p:txEl>
                                          </p:spTgt>
                                        </p:tgtEl>
                                      </p:cBhvr>
                                      <p:to x="100000" y="90000"/>
                                    </p:animScale>
                                    <p:animScale>
                                      <p:cBhvr>
                                        <p:cTn id="50" dur="62" decel="50000">
                                          <p:stCondLst>
                                            <p:cond delay="625"/>
                                          </p:stCondLst>
                                        </p:cTn>
                                        <p:tgtEl>
                                          <p:spTgt spid="3">
                                            <p:txEl>
                                              <p:pRg st="2" end="2"/>
                                            </p:txEl>
                                          </p:spTgt>
                                        </p:tgtEl>
                                      </p:cBhvr>
                                      <p:to x="100000" y="100000"/>
                                    </p:animScale>
                                    <p:animScale>
                                      <p:cBhvr>
                                        <p:cTn id="51" dur="10">
                                          <p:stCondLst>
                                            <p:cond delay="678"/>
                                          </p:stCondLst>
                                        </p:cTn>
                                        <p:tgtEl>
                                          <p:spTgt spid="3">
                                            <p:txEl>
                                              <p:pRg st="2" end="2"/>
                                            </p:txEl>
                                          </p:spTgt>
                                        </p:tgtEl>
                                      </p:cBhvr>
                                      <p:to x="100000" y="95000"/>
                                    </p:animScale>
                                    <p:animScale>
                                      <p:cBhvr>
                                        <p:cTn id="52" dur="62" decel="50000">
                                          <p:stCondLst>
                                            <p:cond delay="688"/>
                                          </p:stCondLst>
                                        </p:cTn>
                                        <p:tgtEl>
                                          <p:spTgt spid="3">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217">
                                          <p:stCondLst>
                                            <p:cond delay="0"/>
                                          </p:stCondLst>
                                        </p:cTn>
                                        <p:tgtEl>
                                          <p:spTgt spid="3">
                                            <p:txEl>
                                              <p:pRg st="3" end="3"/>
                                            </p:txEl>
                                          </p:spTgt>
                                        </p:tgtEl>
                                      </p:cBhvr>
                                    </p:animEffect>
                                    <p:anim calcmode="lin" valueType="num">
                                      <p:cBhvr>
                                        <p:cTn id="56" dur="683"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249"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249" tmFilter="0, 0; 0.125,0.2665; 0.25,0.4; 0.375,0.465; 0.5,0.5;  0.625,0.535; 0.75,0.6; 0.875,0.7335; 1,1">
                                          <p:stCondLst>
                                            <p:cond delay="249"/>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124" tmFilter="0, 0; 0.125,0.2665; 0.25,0.4; 0.375,0.465; 0.5,0.5;  0.625,0.535; 0.75,0.6; 0.875,0.7335; 1,1">
                                          <p:stCondLst>
                                            <p:cond delay="497"/>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62" tmFilter="0, 0; 0.125,0.2665; 0.25,0.4; 0.375,0.465; 0.5,0.5;  0.625,0.535; 0.75,0.6; 0.875,0.7335; 1,1">
                                          <p:stCondLst>
                                            <p:cond delay="621"/>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10">
                                          <p:stCondLst>
                                            <p:cond delay="244"/>
                                          </p:stCondLst>
                                        </p:cTn>
                                        <p:tgtEl>
                                          <p:spTgt spid="3">
                                            <p:txEl>
                                              <p:pRg st="3" end="3"/>
                                            </p:txEl>
                                          </p:spTgt>
                                        </p:tgtEl>
                                      </p:cBhvr>
                                      <p:to x="100000" y="60000"/>
                                    </p:animScale>
                                    <p:animScale>
                                      <p:cBhvr>
                                        <p:cTn id="62" dur="62" decel="50000">
                                          <p:stCondLst>
                                            <p:cond delay="254"/>
                                          </p:stCondLst>
                                        </p:cTn>
                                        <p:tgtEl>
                                          <p:spTgt spid="3">
                                            <p:txEl>
                                              <p:pRg st="3" end="3"/>
                                            </p:txEl>
                                          </p:spTgt>
                                        </p:tgtEl>
                                      </p:cBhvr>
                                      <p:to x="100000" y="100000"/>
                                    </p:animScale>
                                    <p:animScale>
                                      <p:cBhvr>
                                        <p:cTn id="63" dur="10">
                                          <p:stCondLst>
                                            <p:cond delay="492"/>
                                          </p:stCondLst>
                                        </p:cTn>
                                        <p:tgtEl>
                                          <p:spTgt spid="3">
                                            <p:txEl>
                                              <p:pRg st="3" end="3"/>
                                            </p:txEl>
                                          </p:spTgt>
                                        </p:tgtEl>
                                      </p:cBhvr>
                                      <p:to x="100000" y="80000"/>
                                    </p:animScale>
                                    <p:animScale>
                                      <p:cBhvr>
                                        <p:cTn id="64" dur="62" decel="50000">
                                          <p:stCondLst>
                                            <p:cond delay="502"/>
                                          </p:stCondLst>
                                        </p:cTn>
                                        <p:tgtEl>
                                          <p:spTgt spid="3">
                                            <p:txEl>
                                              <p:pRg st="3" end="3"/>
                                            </p:txEl>
                                          </p:spTgt>
                                        </p:tgtEl>
                                      </p:cBhvr>
                                      <p:to x="100000" y="100000"/>
                                    </p:animScale>
                                    <p:animScale>
                                      <p:cBhvr>
                                        <p:cTn id="65" dur="10">
                                          <p:stCondLst>
                                            <p:cond delay="616"/>
                                          </p:stCondLst>
                                        </p:cTn>
                                        <p:tgtEl>
                                          <p:spTgt spid="3">
                                            <p:txEl>
                                              <p:pRg st="3" end="3"/>
                                            </p:txEl>
                                          </p:spTgt>
                                        </p:tgtEl>
                                      </p:cBhvr>
                                      <p:to x="100000" y="90000"/>
                                    </p:animScale>
                                    <p:animScale>
                                      <p:cBhvr>
                                        <p:cTn id="66" dur="62" decel="50000">
                                          <p:stCondLst>
                                            <p:cond delay="625"/>
                                          </p:stCondLst>
                                        </p:cTn>
                                        <p:tgtEl>
                                          <p:spTgt spid="3">
                                            <p:txEl>
                                              <p:pRg st="3" end="3"/>
                                            </p:txEl>
                                          </p:spTgt>
                                        </p:tgtEl>
                                      </p:cBhvr>
                                      <p:to x="100000" y="100000"/>
                                    </p:animScale>
                                    <p:animScale>
                                      <p:cBhvr>
                                        <p:cTn id="67" dur="10">
                                          <p:stCondLst>
                                            <p:cond delay="678"/>
                                          </p:stCondLst>
                                        </p:cTn>
                                        <p:tgtEl>
                                          <p:spTgt spid="3">
                                            <p:txEl>
                                              <p:pRg st="3" end="3"/>
                                            </p:txEl>
                                          </p:spTgt>
                                        </p:tgtEl>
                                      </p:cBhvr>
                                      <p:to x="100000" y="95000"/>
                                    </p:animScale>
                                    <p:animScale>
                                      <p:cBhvr>
                                        <p:cTn id="68" dur="62" decel="50000">
                                          <p:stCondLst>
                                            <p:cond delay="688"/>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404665"/>
            <a:ext cx="7772400" cy="720080"/>
          </a:xfrm>
        </p:spPr>
        <p:txBody>
          <a:bodyPr>
            <a:normAutofit fontScale="90000"/>
          </a:bodyPr>
          <a:lstStyle/>
          <a:p>
            <a:pPr algn="ctr"/>
            <a:r>
              <a:rPr lang="el-GR" sz="6000" dirty="0" smtClean="0">
                <a:solidFill>
                  <a:srgbClr val="FFFF00"/>
                </a:solidFill>
              </a:rPr>
              <a:t>Μεσαίωνας 476-1492</a:t>
            </a:r>
            <a:endParaRPr lang="el-GR" dirty="0">
              <a:solidFill>
                <a:srgbClr val="FFFF00"/>
              </a:solidFill>
            </a:endParaRPr>
          </a:p>
        </p:txBody>
      </p:sp>
      <p:sp>
        <p:nvSpPr>
          <p:cNvPr id="4" name="Ορθογώνιο 3"/>
          <p:cNvSpPr/>
          <p:nvPr/>
        </p:nvSpPr>
        <p:spPr>
          <a:xfrm>
            <a:off x="611560" y="1700808"/>
            <a:ext cx="7776864" cy="1938992"/>
          </a:xfrm>
          <a:prstGeom prst="rect">
            <a:avLst/>
          </a:prstGeom>
        </p:spPr>
        <p:txBody>
          <a:bodyPr wrap="square">
            <a:spAutoFit/>
          </a:bodyPr>
          <a:lstStyle/>
          <a:p>
            <a:pPr algn="ctr"/>
            <a:r>
              <a:rPr lang="el-GR" sz="2400" dirty="0"/>
              <a:t>Μεσαίωνας ονομάζεται μια χρονική περίοδος στην ευρωπαϊκή ιστορία που διήρκεσε περί τα χίλια έτη και βρίσκεται μεταξύ του αρχαίου και του σύγχρονου </a:t>
            </a:r>
            <a:r>
              <a:rPr lang="el-GR" sz="2400" dirty="0" smtClean="0"/>
              <a:t>κόσμου -  μεταξύ </a:t>
            </a:r>
            <a:r>
              <a:rPr lang="el-GR" sz="2400" dirty="0"/>
              <a:t>του ελληνορωμαϊκού και του σύγχρονου ευρωπαϊκού πολιτισμού.</a:t>
            </a:r>
          </a:p>
        </p:txBody>
      </p:sp>
    </p:spTree>
    <p:extLst>
      <p:ext uri="{BB962C8B-B14F-4D97-AF65-F5344CB8AC3E}">
        <p14:creationId xmlns:p14="http://schemas.microsoft.com/office/powerpoint/2010/main" val="42116662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79512" y="1556792"/>
            <a:ext cx="8928992" cy="5301208"/>
          </a:xfrm>
        </p:spPr>
        <p:txBody>
          <a:bodyPr>
            <a:noAutofit/>
          </a:bodyPr>
          <a:lstStyle/>
          <a:p>
            <a:pPr algn="ctr"/>
            <a:r>
              <a:rPr lang="el-GR" sz="2000" dirty="0" smtClean="0"/>
              <a:t>Την </a:t>
            </a:r>
            <a:r>
              <a:rPr lang="el-GR" sz="2000" dirty="0"/>
              <a:t>πρώιμη εποχή που διαρκεί περίπου μέχρι το 1000 </a:t>
            </a:r>
            <a:r>
              <a:rPr lang="el-GR" sz="2000" dirty="0" err="1"/>
              <a:t>μ.Χ</a:t>
            </a:r>
            <a:r>
              <a:rPr lang="el-GR" sz="2000" dirty="0"/>
              <a:t>. και χαρακτηρίζεται από τις συνεχείς μετακινήσεις νέων λαών (μέχρι τις αρχές του 8ου αιώνα).</a:t>
            </a:r>
          </a:p>
          <a:p>
            <a:pPr marL="285750" indent="-285750" algn="l">
              <a:buFont typeface="Wingdings" pitchFamily="2" charset="2"/>
              <a:buChar char="ü"/>
            </a:pPr>
            <a:r>
              <a:rPr lang="el-GR" sz="2000" dirty="0"/>
              <a:t> Τη μέση εποχή, από το 1000 μέχρι περίπου το 1300, η οποία χαρακτηρίζεται, αφενός από τη δημιουργία των πόλεων, την ανάπτυξη του εμπορίου, τις συσπειρώσεις των επαγγελματιών και τη δημιουργία των πρώτων πανεπιστημίων στη Δύση και, αφετέρου, από την πολιτική, οικονομική και κοινωνική παρακμή της Ανατολικής (βυζαντινής) Αυτοκρατορίας ή </a:t>
            </a:r>
            <a:r>
              <a:rPr lang="el-GR" sz="2000" dirty="0" smtClean="0"/>
              <a:t>ότι </a:t>
            </a:r>
            <a:r>
              <a:rPr lang="el-GR" sz="2000" dirty="0"/>
              <a:t>είχε απομείνει από αυτή.</a:t>
            </a:r>
          </a:p>
          <a:p>
            <a:pPr marL="285750" indent="-285750" algn="l">
              <a:buFont typeface="Wingdings" pitchFamily="2" charset="2"/>
              <a:buChar char="ü"/>
            </a:pPr>
            <a:r>
              <a:rPr lang="el-GR" sz="2000" dirty="0"/>
              <a:t> Την ύστερη εποχή, από το έτος 1300 μέχρι το 1492 </a:t>
            </a:r>
            <a:r>
              <a:rPr lang="el-GR" sz="2000" dirty="0" err="1"/>
              <a:t>μ.Χ</a:t>
            </a:r>
            <a:r>
              <a:rPr lang="el-GR" sz="2000" dirty="0"/>
              <a:t>., έτος ανακάλυψης της Αμερικής από τους Ευρωπαίους.</a:t>
            </a:r>
          </a:p>
        </p:txBody>
      </p:sp>
      <p:sp>
        <p:nvSpPr>
          <p:cNvPr id="6" name="Ορθογώνιο 5"/>
          <p:cNvSpPr/>
          <p:nvPr/>
        </p:nvSpPr>
        <p:spPr>
          <a:xfrm>
            <a:off x="323528" y="476672"/>
            <a:ext cx="8424936" cy="1384995"/>
          </a:xfrm>
          <a:prstGeom prst="rect">
            <a:avLst/>
          </a:prstGeom>
        </p:spPr>
        <p:txBody>
          <a:bodyPr wrap="square">
            <a:spAutoFit/>
          </a:bodyPr>
          <a:lstStyle/>
          <a:p>
            <a:pPr algn="ctr"/>
            <a:r>
              <a:rPr lang="el-GR" sz="2800" b="1" u="sng" dirty="0"/>
              <a:t>Μεθοδολογικά ο Μεσαίωνας διαιρείται σε τρεις εποχές, </a:t>
            </a:r>
          </a:p>
          <a:p>
            <a:endParaRPr lang="el-GR" sz="2800" dirty="0"/>
          </a:p>
        </p:txBody>
      </p:sp>
    </p:spTree>
    <p:extLst>
      <p:ext uri="{BB962C8B-B14F-4D97-AF65-F5344CB8AC3E}">
        <p14:creationId xmlns:p14="http://schemas.microsoft.com/office/powerpoint/2010/main" val="39885162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7772400" cy="720080"/>
          </a:xfrm>
        </p:spPr>
        <p:txBody>
          <a:bodyPr>
            <a:normAutofit fontScale="90000"/>
          </a:bodyPr>
          <a:lstStyle/>
          <a:p>
            <a:pPr algn="ctr"/>
            <a:r>
              <a:rPr lang="el-GR" sz="6000" dirty="0">
                <a:solidFill>
                  <a:srgbClr val="FFFF00"/>
                </a:solidFill>
              </a:rPr>
              <a:t>Γοτθική τέχνη</a:t>
            </a:r>
            <a:endParaRPr lang="el-GR" dirty="0">
              <a:solidFill>
                <a:srgbClr val="FFFF00"/>
              </a:solidFill>
            </a:endParaRPr>
          </a:p>
        </p:txBody>
      </p:sp>
      <p:sp>
        <p:nvSpPr>
          <p:cNvPr id="5" name="Υπότιτλος 4"/>
          <p:cNvSpPr>
            <a:spLocks noGrp="1"/>
          </p:cNvSpPr>
          <p:nvPr>
            <p:ph type="subTitle" idx="1"/>
          </p:nvPr>
        </p:nvSpPr>
        <p:spPr>
          <a:xfrm>
            <a:off x="107504" y="764704"/>
            <a:ext cx="8856984" cy="3528392"/>
          </a:xfrm>
        </p:spPr>
        <p:txBody>
          <a:bodyPr>
            <a:normAutofit lnSpcReduction="10000"/>
          </a:bodyPr>
          <a:lstStyle/>
          <a:p>
            <a:pPr algn="ctr"/>
            <a:r>
              <a:rPr lang="el-GR" dirty="0"/>
              <a:t>Με τον όρο γοτθική τέχνη αναφερόμαστε στο καλλιτεχνικό ρεύμα που εμφανίστηκε την περίοδο του Μεσαίωνα. Η γοτθική τέχνη άρχισε να κάνει την εμφάνισή της στη Γαλλία, περίπου στις αρχές του </a:t>
            </a:r>
            <a:r>
              <a:rPr lang="el-GR" b="1" u="sng" dirty="0"/>
              <a:t>12ου αιώνα </a:t>
            </a:r>
            <a:r>
              <a:rPr lang="el-GR" dirty="0"/>
              <a:t>και κυρίως στην αρχιτεκτονική. Στη διάρκεια των επόμενων χρόνων και μέχρι τα τέλη του 14ου αιώνα, εξαπλώθηκε σε ολόκληρη σχεδόν τη δυτική Ευρώπη. Την γοτθική τέχνη διαδέχθηκε η περίοδος της Αναγέννησης, αν και δείγματα γοτθικών δημιουργιών καταγράφονται και μέχρι τα τέλη του 15ου αιώνα.</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232650"/>
            <a:ext cx="3525518" cy="248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724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7772400" cy="720080"/>
          </a:xfrm>
        </p:spPr>
        <p:txBody>
          <a:bodyPr>
            <a:normAutofit fontScale="90000"/>
          </a:bodyPr>
          <a:lstStyle/>
          <a:p>
            <a:pPr algn="ctr"/>
            <a:r>
              <a:rPr lang="el-GR" sz="6000" dirty="0">
                <a:solidFill>
                  <a:srgbClr val="FFFF00"/>
                </a:solidFill>
              </a:rPr>
              <a:t>Γοτθική </a:t>
            </a:r>
            <a:r>
              <a:rPr lang="el-GR" sz="6000" dirty="0" smtClean="0">
                <a:solidFill>
                  <a:srgbClr val="FFFF00"/>
                </a:solidFill>
              </a:rPr>
              <a:t>Αρχιτεκτονική</a:t>
            </a:r>
            <a:endParaRPr lang="el-GR" dirty="0">
              <a:solidFill>
                <a:srgbClr val="FFFF00"/>
              </a:solidFill>
            </a:endParaRPr>
          </a:p>
        </p:txBody>
      </p:sp>
      <p:sp>
        <p:nvSpPr>
          <p:cNvPr id="3" name="Υπότιτλος 2"/>
          <p:cNvSpPr>
            <a:spLocks noGrp="1"/>
          </p:cNvSpPr>
          <p:nvPr>
            <p:ph type="subTitle" idx="1"/>
          </p:nvPr>
        </p:nvSpPr>
        <p:spPr>
          <a:xfrm>
            <a:off x="79446" y="908720"/>
            <a:ext cx="8856984" cy="864096"/>
          </a:xfrm>
        </p:spPr>
        <p:txBody>
          <a:bodyPr>
            <a:normAutofit/>
          </a:bodyPr>
          <a:lstStyle/>
          <a:p>
            <a:pPr algn="just"/>
            <a:r>
              <a:rPr lang="el-GR" sz="1800" dirty="0"/>
              <a:t>Η αρχιτεκτονική αποτέλεσε το κυριότερο εκφραστικό μέσο της γοτθικής τέχνης και με καταγωγή από τη Γαλλία, εμφανίζεται την περίοδο 1130-1150.</a:t>
            </a:r>
          </a:p>
        </p:txBody>
      </p:sp>
      <p:sp>
        <p:nvSpPr>
          <p:cNvPr id="4" name="Ορθογώνιο 3"/>
          <p:cNvSpPr/>
          <p:nvPr/>
        </p:nvSpPr>
        <p:spPr>
          <a:xfrm>
            <a:off x="7438" y="1844824"/>
            <a:ext cx="8928992" cy="4708981"/>
          </a:xfrm>
          <a:prstGeom prst="rect">
            <a:avLst/>
          </a:prstGeom>
        </p:spPr>
        <p:txBody>
          <a:bodyPr wrap="square">
            <a:spAutoFit/>
          </a:bodyPr>
          <a:lstStyle/>
          <a:p>
            <a:pPr marL="342900" indent="-342900">
              <a:buFont typeface="Arial" pitchFamily="34" charset="0"/>
              <a:buChar char="•"/>
            </a:pPr>
            <a:r>
              <a:rPr lang="el-GR" sz="2000" dirty="0"/>
              <a:t>Τα πιο αντιπροσωπευτικά γοτθικά οικοδομήματα είναι καθεδρικοί ναοί και ανάκτορα, γεγονός που είναι </a:t>
            </a:r>
            <a:r>
              <a:rPr lang="el-GR" sz="2000" dirty="0" err="1"/>
              <a:t>άρηκτα</a:t>
            </a:r>
            <a:r>
              <a:rPr lang="el-GR" sz="2000" dirty="0"/>
              <a:t> συνδεδεμένο με το είδος της πολιτιστικής ζωής της εποχής, που έχει ως επίκεντρο την Εκκλησία και το Παλάτι. </a:t>
            </a:r>
            <a:endParaRPr lang="el-GR" sz="2000" dirty="0" smtClean="0"/>
          </a:p>
          <a:p>
            <a:pPr marL="342900" indent="-342900">
              <a:buFont typeface="Arial" pitchFamily="34" charset="0"/>
              <a:buChar char="•"/>
            </a:pPr>
            <a:endParaRPr lang="el-GR" sz="2000" dirty="0"/>
          </a:p>
          <a:p>
            <a:pPr marL="342900" indent="-342900" algn="just">
              <a:buFont typeface="Arial" pitchFamily="34" charset="0"/>
              <a:buChar char="•"/>
            </a:pPr>
            <a:r>
              <a:rPr lang="el-GR" sz="2000" dirty="0" smtClean="0"/>
              <a:t>Σύμβολα </a:t>
            </a:r>
            <a:r>
              <a:rPr lang="el-GR" sz="2000" dirty="0"/>
              <a:t>του γοτθικού αρχιτεκτονικού σχεδίου αποτελούν οι αιχμηρές κυκλικές </a:t>
            </a:r>
            <a:r>
              <a:rPr lang="el-GR" dirty="0"/>
              <a:t>αψίδες</a:t>
            </a:r>
            <a:r>
              <a:rPr lang="el-GR" sz="2000" dirty="0"/>
              <a:t> σε συνδυασμό με σύνθετους κίονες, θόλους και παράθυρα μεγάλων διαστάσεων, συχνά διακοσμημένων με </a:t>
            </a:r>
            <a:r>
              <a:rPr lang="el-GR" sz="2000" dirty="0" err="1"/>
              <a:t>υαλουργήματα</a:t>
            </a:r>
            <a:r>
              <a:rPr lang="el-GR" sz="2000" dirty="0" smtClean="0"/>
              <a:t>.</a:t>
            </a:r>
          </a:p>
          <a:p>
            <a:pPr marL="342900" indent="-342900">
              <a:buFont typeface="Arial" pitchFamily="34" charset="0"/>
              <a:buChar char="•"/>
            </a:pPr>
            <a:endParaRPr lang="el-GR" sz="2000" dirty="0"/>
          </a:p>
          <a:p>
            <a:pPr marL="342900" indent="-342900">
              <a:buFont typeface="Arial" pitchFamily="34" charset="0"/>
              <a:buChar char="•"/>
            </a:pPr>
            <a:r>
              <a:rPr lang="el-GR" sz="2000" dirty="0" smtClean="0"/>
              <a:t>Στο </a:t>
            </a:r>
            <a:r>
              <a:rPr lang="el-GR" sz="2000" dirty="0"/>
              <a:t>εσωτερικό των ναών, δεσπόζουν διακοσμήσεις που αφηγούνται τμήματα της Βίβλου. </a:t>
            </a:r>
            <a:endParaRPr lang="el-GR" sz="2000" dirty="0" smtClean="0"/>
          </a:p>
          <a:p>
            <a:pPr marL="342900" indent="-342900">
              <a:buFont typeface="Arial" pitchFamily="34" charset="0"/>
              <a:buChar char="•"/>
            </a:pPr>
            <a:endParaRPr lang="el-GR" sz="2000" dirty="0"/>
          </a:p>
          <a:p>
            <a:pPr marL="342900" indent="-342900">
              <a:buFont typeface="Arial" pitchFamily="34" charset="0"/>
              <a:buChar char="•"/>
            </a:pPr>
            <a:r>
              <a:rPr lang="el-GR" sz="2000" dirty="0" smtClean="0"/>
              <a:t>Οι </a:t>
            </a:r>
            <a:r>
              <a:rPr lang="el-GR" sz="2000" dirty="0"/>
              <a:t>γοτθικοί καθεδρικοί ναοί αντιπροσωπεύουν ένα είδος μικρόκοσμου και το επιβλητικό αρχιτεκτονικό ύφος εξυπηρετεί στην μετάδοση του θρησκευτικού μηνύματος της μεγαλοσύνης του Θεού σε αντιδιαστολή με την ταπεινότητα της ανθρώπινης ύπαρξης.</a:t>
            </a:r>
          </a:p>
        </p:txBody>
      </p:sp>
    </p:spTree>
    <p:extLst>
      <p:ext uri="{BB962C8B-B14F-4D97-AF65-F5344CB8AC3E}">
        <p14:creationId xmlns:p14="http://schemas.microsoft.com/office/powerpoint/2010/main" val="39941358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539552" y="188640"/>
            <a:ext cx="7851648" cy="576064"/>
          </a:xfrm>
        </p:spPr>
        <p:txBody>
          <a:bodyPr>
            <a:normAutofit fontScale="90000"/>
          </a:bodyPr>
          <a:lstStyle/>
          <a:p>
            <a:pPr algn="ctr"/>
            <a:r>
              <a:rPr lang="el-GR" dirty="0"/>
              <a:t>Γ</a:t>
            </a:r>
            <a:r>
              <a:rPr lang="el-GR" dirty="0" smtClean="0"/>
              <a:t>οτθικά Κτίρια</a:t>
            </a:r>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48" y="836712"/>
            <a:ext cx="3783974" cy="266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0" y="4234177"/>
            <a:ext cx="3828112" cy="187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836712"/>
            <a:ext cx="303616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p:cNvSpPr/>
          <p:nvPr/>
        </p:nvSpPr>
        <p:spPr>
          <a:xfrm>
            <a:off x="151857" y="3504414"/>
            <a:ext cx="3855765" cy="646331"/>
          </a:xfrm>
          <a:prstGeom prst="rect">
            <a:avLst/>
          </a:prstGeom>
        </p:spPr>
        <p:txBody>
          <a:bodyPr wrap="square">
            <a:spAutoFit/>
          </a:bodyPr>
          <a:lstStyle/>
          <a:p>
            <a:pPr algn="ctr"/>
            <a:r>
              <a:rPr lang="el-GR" dirty="0"/>
              <a:t>Λεπτομέρεια από τον καθεδρικό ναό της Παναγίας των Παρισίων</a:t>
            </a:r>
          </a:p>
        </p:txBody>
      </p:sp>
      <p:sp>
        <p:nvSpPr>
          <p:cNvPr id="7" name="Ορθογώνιο 6"/>
          <p:cNvSpPr/>
          <p:nvPr/>
        </p:nvSpPr>
        <p:spPr>
          <a:xfrm>
            <a:off x="151856" y="6140611"/>
            <a:ext cx="3855765" cy="646331"/>
          </a:xfrm>
          <a:prstGeom prst="rect">
            <a:avLst/>
          </a:prstGeom>
        </p:spPr>
        <p:txBody>
          <a:bodyPr wrap="square">
            <a:spAutoFit/>
          </a:bodyPr>
          <a:lstStyle/>
          <a:p>
            <a:pPr algn="ctr"/>
            <a:r>
              <a:rPr lang="el-GR" dirty="0"/>
              <a:t>Πρόσοψη καθεδρικού ναού του </a:t>
            </a:r>
            <a:r>
              <a:rPr lang="el-GR" dirty="0" err="1"/>
              <a:t>Peterborough</a:t>
            </a:r>
            <a:r>
              <a:rPr lang="el-GR" dirty="0"/>
              <a:t>, Γαλλία</a:t>
            </a:r>
          </a:p>
        </p:txBody>
      </p:sp>
      <p:sp>
        <p:nvSpPr>
          <p:cNvPr id="8" name="Ορθογώνιο 7"/>
          <p:cNvSpPr/>
          <p:nvPr/>
        </p:nvSpPr>
        <p:spPr>
          <a:xfrm>
            <a:off x="5147929" y="3717032"/>
            <a:ext cx="3036168" cy="646331"/>
          </a:xfrm>
          <a:prstGeom prst="rect">
            <a:avLst/>
          </a:prstGeom>
        </p:spPr>
        <p:txBody>
          <a:bodyPr wrap="square">
            <a:spAutoFit/>
          </a:bodyPr>
          <a:lstStyle/>
          <a:p>
            <a:pPr algn="ctr"/>
            <a:r>
              <a:rPr lang="el-GR" dirty="0"/>
              <a:t>Καθεδρικός του Αγίου Διονυσίου, Γαλλία</a:t>
            </a: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8398" y="4476680"/>
            <a:ext cx="20955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Ορθογώνιο 8"/>
          <p:cNvSpPr/>
          <p:nvPr/>
        </p:nvSpPr>
        <p:spPr>
          <a:xfrm>
            <a:off x="5279978" y="6140611"/>
            <a:ext cx="2790056" cy="523220"/>
          </a:xfrm>
          <a:prstGeom prst="rect">
            <a:avLst/>
          </a:prstGeom>
        </p:spPr>
        <p:txBody>
          <a:bodyPr wrap="square">
            <a:spAutoFit/>
          </a:bodyPr>
          <a:lstStyle/>
          <a:p>
            <a:r>
              <a:rPr lang="el-GR" sz="1400" b="1" dirty="0"/>
              <a:t>Απεικόνιση της τυπικής δομής ενός γοτθικού οικοδομήματος</a:t>
            </a:r>
          </a:p>
        </p:txBody>
      </p:sp>
    </p:spTree>
    <p:extLst>
      <p:ext uri="{BB962C8B-B14F-4D97-AF65-F5344CB8AC3E}">
        <p14:creationId xmlns:p14="http://schemas.microsoft.com/office/powerpoint/2010/main" val="2004555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26"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wipe(down)">
                                      <p:cBhvr>
                                        <p:cTn id="10" dur="580">
                                          <p:stCondLst>
                                            <p:cond delay="0"/>
                                          </p:stCondLst>
                                        </p:cTn>
                                        <p:tgtEl>
                                          <p:spTgt spid="2052"/>
                                        </p:tgtEl>
                                      </p:cBhvr>
                                    </p:animEffect>
                                    <p:anim calcmode="lin" valueType="num">
                                      <p:cBhvr>
                                        <p:cTn id="11"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6" dur="26">
                                          <p:stCondLst>
                                            <p:cond delay="650"/>
                                          </p:stCondLst>
                                        </p:cTn>
                                        <p:tgtEl>
                                          <p:spTgt spid="2052"/>
                                        </p:tgtEl>
                                      </p:cBhvr>
                                      <p:to x="100000" y="60000"/>
                                    </p:animScale>
                                    <p:animScale>
                                      <p:cBhvr>
                                        <p:cTn id="17" dur="166" decel="50000">
                                          <p:stCondLst>
                                            <p:cond delay="676"/>
                                          </p:stCondLst>
                                        </p:cTn>
                                        <p:tgtEl>
                                          <p:spTgt spid="2052"/>
                                        </p:tgtEl>
                                      </p:cBhvr>
                                      <p:to x="100000" y="100000"/>
                                    </p:animScale>
                                    <p:animScale>
                                      <p:cBhvr>
                                        <p:cTn id="18" dur="26">
                                          <p:stCondLst>
                                            <p:cond delay="1312"/>
                                          </p:stCondLst>
                                        </p:cTn>
                                        <p:tgtEl>
                                          <p:spTgt spid="2052"/>
                                        </p:tgtEl>
                                      </p:cBhvr>
                                      <p:to x="100000" y="80000"/>
                                    </p:animScale>
                                    <p:animScale>
                                      <p:cBhvr>
                                        <p:cTn id="19" dur="166" decel="50000">
                                          <p:stCondLst>
                                            <p:cond delay="1338"/>
                                          </p:stCondLst>
                                        </p:cTn>
                                        <p:tgtEl>
                                          <p:spTgt spid="2052"/>
                                        </p:tgtEl>
                                      </p:cBhvr>
                                      <p:to x="100000" y="100000"/>
                                    </p:animScale>
                                    <p:animScale>
                                      <p:cBhvr>
                                        <p:cTn id="20" dur="26">
                                          <p:stCondLst>
                                            <p:cond delay="1642"/>
                                          </p:stCondLst>
                                        </p:cTn>
                                        <p:tgtEl>
                                          <p:spTgt spid="2052"/>
                                        </p:tgtEl>
                                      </p:cBhvr>
                                      <p:to x="100000" y="90000"/>
                                    </p:animScale>
                                    <p:animScale>
                                      <p:cBhvr>
                                        <p:cTn id="21" dur="166" decel="50000">
                                          <p:stCondLst>
                                            <p:cond delay="1668"/>
                                          </p:stCondLst>
                                        </p:cTn>
                                        <p:tgtEl>
                                          <p:spTgt spid="2052"/>
                                        </p:tgtEl>
                                      </p:cBhvr>
                                      <p:to x="100000" y="100000"/>
                                    </p:animScale>
                                    <p:animScale>
                                      <p:cBhvr>
                                        <p:cTn id="22" dur="26">
                                          <p:stCondLst>
                                            <p:cond delay="1808"/>
                                          </p:stCondLst>
                                        </p:cTn>
                                        <p:tgtEl>
                                          <p:spTgt spid="2052"/>
                                        </p:tgtEl>
                                      </p:cBhvr>
                                      <p:to x="100000" y="95000"/>
                                    </p:animScale>
                                    <p:animScale>
                                      <p:cBhvr>
                                        <p:cTn id="23" dur="166" decel="50000">
                                          <p:stCondLst>
                                            <p:cond delay="1834"/>
                                          </p:stCondLst>
                                        </p:cTn>
                                        <p:tgtEl>
                                          <p:spTgt spid="2052"/>
                                        </p:tgtEl>
                                      </p:cBhvr>
                                      <p:to x="100000" y="100000"/>
                                    </p:animScale>
                                  </p:childTnLst>
                                </p:cTn>
                              </p:par>
                              <p:par>
                                <p:cTn id="24" presetID="45" presetClass="entr" presetSubtype="0" fill="hold" nodeType="withEffect">
                                  <p:stCondLst>
                                    <p:cond delay="0"/>
                                  </p:stCondLst>
                                  <p:childTnLst>
                                    <p:set>
                                      <p:cBhvr>
                                        <p:cTn id="25" dur="1" fill="hold">
                                          <p:stCondLst>
                                            <p:cond delay="0"/>
                                          </p:stCondLst>
                                        </p:cTn>
                                        <p:tgtEl>
                                          <p:spTgt spid="2051"/>
                                        </p:tgtEl>
                                        <p:attrNameLst>
                                          <p:attrName>style.visibility</p:attrName>
                                        </p:attrNameLst>
                                      </p:cBhvr>
                                      <p:to>
                                        <p:strVal val="visible"/>
                                      </p:to>
                                    </p:set>
                                    <p:animEffect transition="in" filter="fade">
                                      <p:cBhvr>
                                        <p:cTn id="26" dur="2000"/>
                                        <p:tgtEl>
                                          <p:spTgt spid="2051"/>
                                        </p:tgtEl>
                                      </p:cBhvr>
                                    </p:animEffect>
                                    <p:anim calcmode="lin" valueType="num">
                                      <p:cBhvr>
                                        <p:cTn id="27" dur="2000" fill="hold"/>
                                        <p:tgtEl>
                                          <p:spTgt spid="2051"/>
                                        </p:tgtEl>
                                        <p:attrNameLst>
                                          <p:attrName>ppt_w</p:attrName>
                                        </p:attrNameLst>
                                      </p:cBhvr>
                                      <p:tavLst>
                                        <p:tav tm="0" fmla="#ppt_w*sin(2.5*pi*$)">
                                          <p:val>
                                            <p:fltVal val="0"/>
                                          </p:val>
                                        </p:tav>
                                        <p:tav tm="100000">
                                          <p:val>
                                            <p:fltVal val="1"/>
                                          </p:val>
                                        </p:tav>
                                      </p:tavLst>
                                    </p:anim>
                                    <p:anim calcmode="lin" valueType="num">
                                      <p:cBhvr>
                                        <p:cTn id="28" dur="2000" fill="hold"/>
                                        <p:tgtEl>
                                          <p:spTgt spid="2051"/>
                                        </p:tgtEl>
                                        <p:attrNameLst>
                                          <p:attrName>ppt_h</p:attrName>
                                        </p:attrNameLst>
                                      </p:cBhvr>
                                      <p:tavLst>
                                        <p:tav tm="0">
                                          <p:val>
                                            <p:strVal val="#ppt_h"/>
                                          </p:val>
                                        </p:tav>
                                        <p:tav tm="100000">
                                          <p:val>
                                            <p:strVal val="#ppt_h"/>
                                          </p:val>
                                        </p:tav>
                                      </p:tavLst>
                                    </p:anim>
                                  </p:childTnLst>
                                </p:cTn>
                              </p:par>
                              <p:par>
                                <p:cTn id="29" presetID="8" presetClass="emph" presetSubtype="0" fill="hold" nodeType="withEffect">
                                  <p:stCondLst>
                                    <p:cond delay="0"/>
                                  </p:stCondLst>
                                  <p:childTnLst>
                                    <p:animRot by="21600000">
                                      <p:cBhvr>
                                        <p:cTn id="30" dur="2000" fill="hold"/>
                                        <p:tgtEl>
                                          <p:spTgt spid="20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7772400" cy="720080"/>
          </a:xfrm>
        </p:spPr>
        <p:txBody>
          <a:bodyPr>
            <a:normAutofit fontScale="90000"/>
          </a:bodyPr>
          <a:lstStyle/>
          <a:p>
            <a:pPr algn="ctr"/>
            <a:r>
              <a:rPr lang="el-GR" sz="6000" dirty="0">
                <a:solidFill>
                  <a:srgbClr val="FFFF00"/>
                </a:solidFill>
              </a:rPr>
              <a:t>Γοτθική </a:t>
            </a:r>
            <a:r>
              <a:rPr lang="el-GR" sz="6000" dirty="0" smtClean="0">
                <a:solidFill>
                  <a:srgbClr val="FFFF00"/>
                </a:solidFill>
              </a:rPr>
              <a:t>Γλυπτική</a:t>
            </a:r>
            <a:endParaRPr lang="el-GR" dirty="0">
              <a:solidFill>
                <a:srgbClr val="FFFF00"/>
              </a:solidFill>
            </a:endParaRPr>
          </a:p>
        </p:txBody>
      </p:sp>
      <p:sp>
        <p:nvSpPr>
          <p:cNvPr id="5" name="Υπότιτλος 4"/>
          <p:cNvSpPr>
            <a:spLocks noGrp="1"/>
          </p:cNvSpPr>
          <p:nvPr>
            <p:ph type="subTitle" idx="1"/>
          </p:nvPr>
        </p:nvSpPr>
        <p:spPr>
          <a:xfrm>
            <a:off x="179512" y="1124744"/>
            <a:ext cx="8424936" cy="2448272"/>
          </a:xfrm>
        </p:spPr>
        <p:txBody>
          <a:bodyPr>
            <a:noAutofit/>
          </a:bodyPr>
          <a:lstStyle/>
          <a:p>
            <a:pPr algn="ctr"/>
            <a:r>
              <a:rPr lang="el-GR" sz="2000" dirty="0"/>
              <a:t>Η γοτθική γλυπτική γνωρίζει σημαντική άνθηση και είναι στενά συνδεδεμένη με την αρχιτεκτονική καθώς αποτελεί κατά κάποιο τρόπο την διακοσμητική προέκτασή της. Οι προσόψεις των καθεδρικών ναών ή των ανακτόρων κοσμούνται με γλυπτά, ενώ </a:t>
            </a:r>
            <a:r>
              <a:rPr lang="el-GR" sz="2000" dirty="0" smtClean="0"/>
              <a:t>συγχρόνως </a:t>
            </a:r>
            <a:r>
              <a:rPr lang="el-GR" sz="2000" dirty="0"/>
              <a:t>και στο εσωτερικό των ναών χρησιμοποιούνται γλυπτά έργα και αγάλματα, βασισμένα σε θέματα από τη ζωή του Χριστού, των Αποστόλων και των Αγίων. Με τον τρόπο αυτό εξυπηρετείται παράλληλα και η εκλαΐκευση της Αγίας Γραφής. Όπως και στην περίπτωση της αρχιτεκτονικής, η γοτθική γλυπτική δίνει έμφαση στο γραμμικό στοιχείο ενώ είναι εμφανείς και οι επιδράσεις από τα διασωθέντα ρωμαϊκά και ελληνικά αγάλματα, κυρίως σε ότι αφορά την έκφραση και την "κίνηση" των </a:t>
            </a:r>
            <a:r>
              <a:rPr lang="el-GR" sz="2000" dirty="0" smtClean="0"/>
              <a:t>γλυπτών</a:t>
            </a:r>
            <a:endParaRPr lang="el-GR"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548903"/>
            <a:ext cx="2808312" cy="2309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7437" y="4589043"/>
            <a:ext cx="3243953" cy="2268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4551212"/>
            <a:ext cx="2694271" cy="23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5171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par>
                                <p:cTn id="10" presetID="16" presetClass="entr" presetSubtype="21" fill="hold" nodeType="with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arn(inVertical)">
                                      <p:cBhvr>
                                        <p:cTn id="12" dur="500"/>
                                        <p:tgtEl>
                                          <p:spTgt spid="3075"/>
                                        </p:tgtEl>
                                      </p:cBhvr>
                                    </p:animEffect>
                                  </p:childTnLst>
                                </p:cTn>
                              </p:par>
                              <p:par>
                                <p:cTn id="13" presetID="6" presetClass="entr" presetSubtype="16"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circle(in)">
                                      <p:cBhvr>
                                        <p:cTn id="15" dur="125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Ροή">
  <a:themeElements>
    <a:clrScheme name="Εξώφυλλο">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Ροή">
  <a:themeElements>
    <a:clrScheme name="Εξώφυλλο">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175</TotalTime>
  <Words>1738</Words>
  <Application>Microsoft Office PowerPoint</Application>
  <PresentationFormat>On-screen Show (4:3)</PresentationFormat>
  <Paragraphs>79</Paragraphs>
  <Slides>20</Slides>
  <Notes>0</Notes>
  <HiddenSlides>0</HiddenSlides>
  <MMClips>1</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1_Ροή</vt:lpstr>
      <vt:lpstr>Ροή</vt:lpstr>
      <vt:lpstr>ΕΥΡΩΠΑΙΚΟΣ ΠΟΛΙΤΙΣΜΟΣ ΜΕΣΑΙΩΝΑΣ - ΑΝΑΓΕΝΝΗΣΗ</vt:lpstr>
      <vt:lpstr>ΕΥΡΩΠΑΙΚΟΣ ΠΟΛΙΤΙΣΜΟΣ </vt:lpstr>
      <vt:lpstr>ΕΥΡΩΠΑΙΚΟΣ ΠΟΛΙΤΙΣΜΟΣ - ΕΠΟΧΕΣ</vt:lpstr>
      <vt:lpstr>Μεσαίωνας 476-1492</vt:lpstr>
      <vt:lpstr>PowerPoint Presentation</vt:lpstr>
      <vt:lpstr>Γοτθική τέχνη</vt:lpstr>
      <vt:lpstr>Γοτθική Αρχιτεκτονική</vt:lpstr>
      <vt:lpstr>Γοτθικά Κτίρια</vt:lpstr>
      <vt:lpstr>Γοτθική Γλυπτική</vt:lpstr>
      <vt:lpstr>Γοτθική ζωγραφική</vt:lpstr>
      <vt:lpstr>Γοτθική ζωγραφική</vt:lpstr>
      <vt:lpstr>Αναγέννηση και Διαφωτισμός 1492 -1789</vt:lpstr>
      <vt:lpstr>Ιταλική Αναγέννηση</vt:lpstr>
      <vt:lpstr>Ιταλική Αναγέννηση</vt:lpstr>
      <vt:lpstr>Ιταλική Αναγέννηση</vt:lpstr>
      <vt:lpstr>Η Αναγέννηση στο Βορρά</vt:lpstr>
      <vt:lpstr>Η Αναγέννηση στο Βορρά</vt:lpstr>
      <vt:lpstr>Η Αναγέννηση στο Βορρά</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ΕΥΡΩΠΑΙΚΟΣ ΠΟΛΙΤΙΣΜΟΣ ΑΝΑΓΕΝΝΗΣΗ</dc:title>
  <dc:creator>user</dc:creator>
  <cp:lastModifiedBy>user</cp:lastModifiedBy>
  <cp:revision>45</cp:revision>
  <dcterms:created xsi:type="dcterms:W3CDTF">2013-02-03T16:22:09Z</dcterms:created>
  <dcterms:modified xsi:type="dcterms:W3CDTF">2013-06-21T08:16:33Z</dcterms:modified>
</cp:coreProperties>
</file>