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60" r:id="rId3"/>
    <p:sldId id="257" r:id="rId4"/>
    <p:sldId id="258" r:id="rId5"/>
    <p:sldId id="259"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53" autoAdjust="0"/>
  </p:normalViewPr>
  <p:slideViewPr>
    <p:cSldViewPr>
      <p:cViewPr varScale="1">
        <p:scale>
          <a:sx n="111" d="100"/>
          <a:sy n="111" d="100"/>
        </p:scale>
        <p:origin x="-97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EDD69BEF-685F-465B-A7B9-ACEC62BFF736}" type="datetimeFigureOut">
              <a:rPr lang="el-GR" smtClean="0"/>
              <a:t>2/1/2013</a:t>
            </a:fld>
            <a:endParaRPr lang="el-GR"/>
          </a:p>
        </p:txBody>
      </p:sp>
      <p:sp>
        <p:nvSpPr>
          <p:cNvPr id="19" name="18 - Θέση υποσέλιδου"/>
          <p:cNvSpPr>
            <a:spLocks noGrp="1"/>
          </p:cNvSpPr>
          <p:nvPr>
            <p:ph type="ftr" sz="quarter" idx="11"/>
          </p:nvPr>
        </p:nvSpPr>
        <p:spPr/>
        <p:txBody>
          <a:bodyPr/>
          <a:lstStyle/>
          <a:p>
            <a:endParaRPr lang="el-GR"/>
          </a:p>
        </p:txBody>
      </p:sp>
      <p:sp>
        <p:nvSpPr>
          <p:cNvPr id="27" name="26 - Θέση αριθμού διαφάνειας"/>
          <p:cNvSpPr>
            <a:spLocks noGrp="1"/>
          </p:cNvSpPr>
          <p:nvPr>
            <p:ph type="sldNum" sz="quarter" idx="12"/>
          </p:nvPr>
        </p:nvSpPr>
        <p:spPr/>
        <p:txBody>
          <a:bodyPr/>
          <a:lstStyle/>
          <a:p>
            <a:fld id="{5EF7B280-E5F2-4752-BCBC-2152B6AEC4EF}"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DD69BEF-685F-465B-A7B9-ACEC62BFF736}" type="datetimeFigureOut">
              <a:rPr lang="el-GR" smtClean="0"/>
              <a:t>2/1/2013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EF7B280-E5F2-4752-BCBC-2152B6AEC4EF}"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DD69BEF-685F-465B-A7B9-ACEC62BFF736}" type="datetimeFigureOut">
              <a:rPr lang="el-GR" smtClean="0"/>
              <a:t>2/1/2013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EF7B280-E5F2-4752-BCBC-2152B6AEC4EF}"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DD69BEF-685F-465B-A7B9-ACEC62BFF736}" type="datetimeFigureOut">
              <a:rPr lang="el-GR" smtClean="0"/>
              <a:t>2/1/2013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EF7B280-E5F2-4752-BCBC-2152B6AEC4EF}"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EDD69BEF-685F-465B-A7B9-ACEC62BFF736}" type="datetimeFigureOut">
              <a:rPr lang="el-GR" smtClean="0"/>
              <a:t>2/1/2013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EF7B280-E5F2-4752-BCBC-2152B6AEC4EF}"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EDD69BEF-685F-465B-A7B9-ACEC62BFF736}" type="datetimeFigureOut">
              <a:rPr lang="el-GR" smtClean="0"/>
              <a:t>2/1/2013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EF7B280-E5F2-4752-BCBC-2152B6AEC4EF}"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tIns="45720" anchor="b"/>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EDD69BEF-685F-465B-A7B9-ACEC62BFF736}" type="datetimeFigureOut">
              <a:rPr lang="el-GR" smtClean="0"/>
              <a:t>2/1/2013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5EF7B280-E5F2-4752-BCBC-2152B6AEC4EF}"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EDD69BEF-685F-465B-A7B9-ACEC62BFF736}" type="datetimeFigureOut">
              <a:rPr lang="el-GR" smtClean="0"/>
              <a:t>2/1/2013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5EF7B280-E5F2-4752-BCBC-2152B6AEC4EF}"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DD69BEF-685F-465B-A7B9-ACEC62BFF736}" type="datetimeFigureOut">
              <a:rPr lang="el-GR" smtClean="0"/>
              <a:t>2/1/2013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5EF7B280-E5F2-4752-BCBC-2152B6AEC4EF}"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EDD69BEF-685F-465B-A7B9-ACEC62BFF736}" type="datetimeFigureOut">
              <a:rPr lang="el-GR" smtClean="0"/>
              <a:t>2/1/2013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EF7B280-E5F2-4752-BCBC-2152B6AEC4EF}"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Ψαλίδισμα και στρογγύλεμα μίας γωνίας του ορθογωνίου"/>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 Ορθογώνιο τρίγωνο"/>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 Τίτλος"/>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DD69BEF-685F-465B-A7B9-ACEC62BFF736}" type="datetimeFigureOut">
              <a:rPr lang="el-GR" smtClean="0"/>
              <a:t>2/1/2013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077200" y="6356350"/>
            <a:ext cx="609600" cy="365125"/>
          </a:xfrm>
        </p:spPr>
        <p:txBody>
          <a:bodyPr/>
          <a:lstStyle/>
          <a:p>
            <a:fld id="{5EF7B280-E5F2-4752-BCBC-2152B6AEC4EF}" type="slidenum">
              <a:rPr lang="el-GR" smtClean="0"/>
              <a:t>‹#›</a:t>
            </a:fld>
            <a:endParaRPr lang="el-G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10"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 Ελεύθερη σχεδίαση"/>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 Θέση τίτλου"/>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DD69BEF-685F-465B-A7B9-ACEC62BFF736}" type="datetimeFigureOut">
              <a:rPr lang="el-GR" smtClean="0"/>
              <a:t>2/1/2013</a:t>
            </a:fld>
            <a:endParaRPr lang="el-G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EF7B280-E5F2-4752-BCBC-2152B6AEC4EF}" type="slidenum">
              <a:rPr lang="el-GR" smtClean="0"/>
              <a:t>‹#›</a:t>
            </a:fld>
            <a:endParaRPr lang="el-GR"/>
          </a:p>
        </p:txBody>
      </p:sp>
      <p:grpSp>
        <p:nvGrpSpPr>
          <p:cNvPr id="2" name="1 - Ομάδα"/>
          <p:cNvGrpSpPr/>
          <p:nvPr/>
        </p:nvGrpSpPr>
        <p:grpSpPr>
          <a:xfrm>
            <a:off x="-19017" y="202408"/>
            <a:ext cx="9180548" cy="649224"/>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533400" y="260648"/>
            <a:ext cx="7783016" cy="1584176"/>
          </a:xfrm>
          <a:solidFill>
            <a:schemeClr val="accent3">
              <a:lumMod val="60000"/>
              <a:lumOff val="40000"/>
            </a:schemeClr>
          </a:solidFill>
        </p:spPr>
        <p:txBody>
          <a:bodyPr>
            <a:normAutofit fontScale="90000"/>
          </a:bodyPr>
          <a:lstStyle/>
          <a:p>
            <a:pPr algn="ctr"/>
            <a:r>
              <a:rPr lang="el-GR" i="1" dirty="0" smtClean="0">
                <a:ln w="18000">
                  <a:solidFill>
                    <a:schemeClr val="accent2">
                      <a:satMod val="140000"/>
                    </a:schemeClr>
                  </a:solidFill>
                  <a:prstDash val="solid"/>
                  <a:miter lim="800000"/>
                </a:ln>
                <a:solidFill>
                  <a:schemeClr val="accent1"/>
                </a:solidFill>
                <a:effectLst>
                  <a:outerShdw blurRad="25500" dist="23000" dir="7020000" algn="tl">
                    <a:srgbClr val="000000">
                      <a:alpha val="50000"/>
                    </a:srgbClr>
                  </a:outerShdw>
                </a:effectLst>
              </a:rPr>
              <a:t>	</a:t>
            </a:r>
            <a:r>
              <a:rPr lang="el-GR" i="1" dirty="0" smtClean="0">
                <a:ln w="18000">
                  <a:solidFill>
                    <a:schemeClr val="accent2">
                      <a:satMod val="140000"/>
                    </a:schemeClr>
                  </a:solidFill>
                  <a:prstDash val="solid"/>
                  <a:miter lim="800000"/>
                </a:ln>
                <a:solidFill>
                  <a:schemeClr val="accent1"/>
                </a:solidFill>
                <a:effectLst>
                  <a:outerShdw blurRad="25500" dist="23000" dir="7020000" algn="tl">
                    <a:srgbClr val="000000">
                      <a:alpha val="50000"/>
                    </a:srgbClr>
                  </a:outerShdw>
                </a:effectLst>
              </a:rPr>
              <a:t>Ο ΠΟΛΙΤΙΣΜΟΣ ΤΗΣ ΚΟΥΒΑΣ</a:t>
            </a:r>
            <a:endParaRPr lang="el-GR" i="1" dirty="0">
              <a:ln w="18000">
                <a:solidFill>
                  <a:schemeClr val="accent2">
                    <a:satMod val="140000"/>
                  </a:schemeClr>
                </a:solidFill>
                <a:prstDash val="solid"/>
                <a:miter lim="800000"/>
              </a:ln>
              <a:solidFill>
                <a:schemeClr val="accent1"/>
              </a:solidFill>
              <a:effectLst>
                <a:outerShdw blurRad="25500" dist="23000" dir="7020000" algn="tl">
                  <a:srgbClr val="000000">
                    <a:alpha val="50000"/>
                  </a:srgbClr>
                </a:outerShdw>
              </a:effectLst>
            </a:endParaRPr>
          </a:p>
        </p:txBody>
      </p:sp>
      <p:pic>
        <p:nvPicPr>
          <p:cNvPr id="4" name="3 - Εικόνα" descr="08-l1135428.jpg"/>
          <p:cNvPicPr>
            <a:picLocks noChangeAspect="1"/>
          </p:cNvPicPr>
          <p:nvPr/>
        </p:nvPicPr>
        <p:blipFill>
          <a:blip r:embed="rId2" cstate="print"/>
          <a:stretch>
            <a:fillRect/>
          </a:stretch>
        </p:blipFill>
        <p:spPr>
          <a:xfrm>
            <a:off x="107504" y="1988840"/>
            <a:ext cx="5328592" cy="2465840"/>
          </a:xfrm>
          <a:prstGeom prst="rect">
            <a:avLst/>
          </a:prstGeom>
        </p:spPr>
      </p:pic>
      <p:pic>
        <p:nvPicPr>
          <p:cNvPr id="5" name="4 - Εικόνα" descr="06-l1134978.jpg"/>
          <p:cNvPicPr>
            <a:picLocks noChangeAspect="1"/>
          </p:cNvPicPr>
          <p:nvPr/>
        </p:nvPicPr>
        <p:blipFill>
          <a:blip r:embed="rId3" cstate="print"/>
          <a:stretch>
            <a:fillRect/>
          </a:stretch>
        </p:blipFill>
        <p:spPr>
          <a:xfrm>
            <a:off x="2843808" y="4509120"/>
            <a:ext cx="2592288" cy="2232248"/>
          </a:xfrm>
          <a:prstGeom prst="rect">
            <a:avLst/>
          </a:prstGeom>
        </p:spPr>
      </p:pic>
      <p:pic>
        <p:nvPicPr>
          <p:cNvPr id="6" name="5 - Εικόνα" descr="33-l1135744.jpg"/>
          <p:cNvPicPr>
            <a:picLocks noChangeAspect="1"/>
          </p:cNvPicPr>
          <p:nvPr/>
        </p:nvPicPr>
        <p:blipFill>
          <a:blip r:embed="rId4" cstate="print"/>
          <a:stretch>
            <a:fillRect/>
          </a:stretch>
        </p:blipFill>
        <p:spPr>
          <a:xfrm>
            <a:off x="107504" y="4509120"/>
            <a:ext cx="2664296" cy="2232248"/>
          </a:xfrm>
          <a:prstGeom prst="rect">
            <a:avLst/>
          </a:prstGeom>
        </p:spPr>
      </p:pic>
      <p:pic>
        <p:nvPicPr>
          <p:cNvPr id="7" name="6 - Εικόνα" descr="cuba.jpg"/>
          <p:cNvPicPr>
            <a:picLocks noChangeAspect="1"/>
          </p:cNvPicPr>
          <p:nvPr/>
        </p:nvPicPr>
        <p:blipFill>
          <a:blip r:embed="rId5" cstate="print"/>
          <a:stretch>
            <a:fillRect/>
          </a:stretch>
        </p:blipFill>
        <p:spPr>
          <a:xfrm>
            <a:off x="5580112" y="1988840"/>
            <a:ext cx="3419872" cy="468052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75656" y="692696"/>
            <a:ext cx="5688632" cy="1008112"/>
          </a:xfrm>
          <a:solidFill>
            <a:schemeClr val="accent3">
              <a:lumMod val="60000"/>
              <a:lumOff val="40000"/>
            </a:schemeClr>
          </a:solidFill>
        </p:spPr>
        <p:txBody>
          <a:bodyPr/>
          <a:lstStyle/>
          <a:p>
            <a:pPr algn="ctr"/>
            <a:r>
              <a:rPr lang="el-GR" i="1" dirty="0" smtClean="0">
                <a:solidFill>
                  <a:schemeClr val="accent1"/>
                </a:solidFill>
              </a:rPr>
              <a:t>ΑΡΧΙΤΕΚΤΟΝΙΚΗ</a:t>
            </a:r>
            <a:endParaRPr lang="el-GR" i="1" dirty="0">
              <a:solidFill>
                <a:schemeClr val="accent1"/>
              </a:solidFill>
            </a:endParaRPr>
          </a:p>
        </p:txBody>
      </p:sp>
      <p:sp>
        <p:nvSpPr>
          <p:cNvPr id="3" name="2 - Θέση κειμένου"/>
          <p:cNvSpPr>
            <a:spLocks noGrp="1"/>
          </p:cNvSpPr>
          <p:nvPr>
            <p:ph type="body" idx="1"/>
          </p:nvPr>
        </p:nvSpPr>
        <p:spPr/>
        <p:txBody>
          <a:bodyPr/>
          <a:lstStyle/>
          <a:p>
            <a:endParaRPr lang="el-GR" dirty="0"/>
          </a:p>
        </p:txBody>
      </p:sp>
      <p:pic>
        <p:nvPicPr>
          <p:cNvPr id="5" name="4 - Εικόνα" descr="Cuba-Nov04-023.jpg"/>
          <p:cNvPicPr>
            <a:picLocks noChangeAspect="1"/>
          </p:cNvPicPr>
          <p:nvPr/>
        </p:nvPicPr>
        <p:blipFill>
          <a:blip r:embed="rId2" cstate="print"/>
          <a:stretch>
            <a:fillRect/>
          </a:stretch>
        </p:blipFill>
        <p:spPr>
          <a:xfrm>
            <a:off x="251520" y="1844824"/>
            <a:ext cx="8712968" cy="468052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0648"/>
            <a:ext cx="8229600" cy="1512168"/>
          </a:xfrm>
        </p:spPr>
        <p:txBody>
          <a:bodyPr>
            <a:normAutofit/>
          </a:bodyPr>
          <a:lstStyle/>
          <a:p>
            <a:r>
              <a:rPr lang="el-GR" sz="1800" dirty="0" smtClean="0"/>
              <a:t/>
            </a:r>
            <a:br>
              <a:rPr lang="el-GR" sz="1800" dirty="0" smtClean="0"/>
            </a:br>
            <a:r>
              <a:rPr lang="el-GR" sz="1800" i="1" dirty="0" smtClean="0">
                <a:solidFill>
                  <a:schemeClr val="tx2">
                    <a:lumMod val="75000"/>
                  </a:schemeClr>
                </a:solidFill>
              </a:rPr>
              <a:t>Η αρχιτεκτονική της Κούβας χαρακτηρίζεται κυρίως από μοναδικά κτίρια και πλακόστρωτους δρόμους, που προδίδουν μία μοναδική αίσθηση ενός μεγαλείου μιας άλλης εποχής.</a:t>
            </a:r>
            <a:endParaRPr lang="el-GR" sz="1800" i="1" dirty="0">
              <a:solidFill>
                <a:schemeClr val="tx2">
                  <a:lumMod val="75000"/>
                </a:schemeClr>
              </a:solidFill>
            </a:endParaRPr>
          </a:p>
        </p:txBody>
      </p:sp>
      <p:pic>
        <p:nvPicPr>
          <p:cNvPr id="4" name="3 - Θέση περιεχομένου" descr="cuba-multicolor.jpg"/>
          <p:cNvPicPr>
            <a:picLocks noGrp="1" noChangeAspect="1"/>
          </p:cNvPicPr>
          <p:nvPr>
            <p:ph idx="1"/>
          </p:nvPr>
        </p:nvPicPr>
        <p:blipFill>
          <a:blip r:embed="rId2" cstate="print"/>
          <a:stretch>
            <a:fillRect/>
          </a:stretch>
        </p:blipFill>
        <p:spPr>
          <a:xfrm>
            <a:off x="251520" y="1844824"/>
            <a:ext cx="8712968" cy="4824536"/>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87624" y="404664"/>
            <a:ext cx="6921968" cy="1656184"/>
          </a:xfrm>
          <a:solidFill>
            <a:schemeClr val="accent3">
              <a:lumMod val="60000"/>
              <a:lumOff val="40000"/>
            </a:schemeClr>
          </a:solidFill>
        </p:spPr>
        <p:txBody>
          <a:bodyPr/>
          <a:lstStyle/>
          <a:p>
            <a:pPr algn="ctr"/>
            <a:r>
              <a:rPr lang="el-GR" dirty="0" smtClean="0">
                <a:solidFill>
                  <a:schemeClr val="accent1"/>
                </a:solidFill>
              </a:rPr>
              <a:t>ΚΙΝΗΜΑΤΟΓΡΑΦΟΣ</a:t>
            </a:r>
            <a:br>
              <a:rPr lang="el-GR" dirty="0" smtClean="0">
                <a:solidFill>
                  <a:schemeClr val="accent1"/>
                </a:solidFill>
              </a:rPr>
            </a:br>
            <a:r>
              <a:rPr lang="el-GR" dirty="0" smtClean="0">
                <a:solidFill>
                  <a:schemeClr val="accent1"/>
                </a:solidFill>
              </a:rPr>
              <a:t>ΘΕΑΤΡΟ</a:t>
            </a:r>
            <a:endParaRPr lang="el-GR" dirty="0">
              <a:solidFill>
                <a:schemeClr val="accent1"/>
              </a:solidFill>
            </a:endParaRPr>
          </a:p>
        </p:txBody>
      </p:sp>
      <p:sp>
        <p:nvSpPr>
          <p:cNvPr id="3" name="2 - Θέση κειμένου"/>
          <p:cNvSpPr>
            <a:spLocks noGrp="1"/>
          </p:cNvSpPr>
          <p:nvPr>
            <p:ph type="body" idx="1"/>
          </p:nvPr>
        </p:nvSpPr>
        <p:spPr/>
        <p:txBody>
          <a:bodyPr/>
          <a:lstStyle/>
          <a:p>
            <a:endParaRPr lang="el-GR" dirty="0"/>
          </a:p>
        </p:txBody>
      </p:sp>
      <p:pic>
        <p:nvPicPr>
          <p:cNvPr id="5" name="4 - Εικόνα" descr="cuba2.jpg"/>
          <p:cNvPicPr>
            <a:picLocks noChangeAspect="1"/>
          </p:cNvPicPr>
          <p:nvPr/>
        </p:nvPicPr>
        <p:blipFill>
          <a:blip r:embed="rId2" cstate="print"/>
          <a:stretch>
            <a:fillRect/>
          </a:stretch>
        </p:blipFill>
        <p:spPr>
          <a:xfrm>
            <a:off x="179512" y="2204864"/>
            <a:ext cx="8784976" cy="446449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04664"/>
            <a:ext cx="8229600" cy="1442424"/>
          </a:xfrm>
        </p:spPr>
        <p:txBody>
          <a:bodyPr>
            <a:normAutofit/>
          </a:bodyPr>
          <a:lstStyle/>
          <a:p>
            <a:r>
              <a:rPr lang="el-GR" sz="1800" i="1" dirty="0" smtClean="0">
                <a:solidFill>
                  <a:schemeClr val="tx2">
                    <a:lumMod val="75000"/>
                  </a:schemeClr>
                </a:solidFill>
              </a:rPr>
              <a:t>Χαρακτηριστικό γνώρισμα του θεάτρου της Κούβας είναι η </a:t>
            </a:r>
            <a:r>
              <a:rPr lang="el-GR" sz="1800" i="1" dirty="0" err="1" smtClean="0">
                <a:solidFill>
                  <a:schemeClr val="tx2">
                    <a:lumMod val="75000"/>
                  </a:schemeClr>
                </a:solidFill>
              </a:rPr>
              <a:t>Ζαρζουέλα</a:t>
            </a:r>
            <a:r>
              <a:rPr lang="el-GR" sz="1800" i="1" dirty="0" smtClean="0">
                <a:solidFill>
                  <a:schemeClr val="tx2">
                    <a:lumMod val="75000"/>
                  </a:schemeClr>
                </a:solidFill>
              </a:rPr>
              <a:t>, η οποία ξεκίνησε σαν ένα είδος οπερέτας και εξελίχθηκε αποκτώντας κριτικό περιεχόμενο για τα κοινωνικά και πολιτικά προβλήματα της χώρας .</a:t>
            </a:r>
            <a:endParaRPr lang="el-GR" sz="1800" i="1" dirty="0">
              <a:solidFill>
                <a:schemeClr val="tx2">
                  <a:lumMod val="75000"/>
                </a:schemeClr>
              </a:solidFill>
            </a:endParaRPr>
          </a:p>
        </p:txBody>
      </p:sp>
      <p:pic>
        <p:nvPicPr>
          <p:cNvPr id="4" name="3 - Θέση περιεχομένου" descr="alg_cuban-childrens-theater.jpg"/>
          <p:cNvPicPr>
            <a:picLocks noGrp="1" noChangeAspect="1"/>
          </p:cNvPicPr>
          <p:nvPr>
            <p:ph idx="1"/>
          </p:nvPr>
        </p:nvPicPr>
        <p:blipFill>
          <a:blip r:embed="rId2" cstate="print"/>
          <a:stretch>
            <a:fillRect/>
          </a:stretch>
        </p:blipFill>
        <p:spPr>
          <a:xfrm>
            <a:off x="251520" y="2078830"/>
            <a:ext cx="8568952" cy="4518521"/>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0648"/>
            <a:ext cx="8229600" cy="1296144"/>
          </a:xfrm>
        </p:spPr>
        <p:txBody>
          <a:bodyPr>
            <a:normAutofit/>
          </a:bodyPr>
          <a:lstStyle/>
          <a:p>
            <a:r>
              <a:rPr lang="el-GR" sz="1800" i="1" dirty="0" smtClean="0">
                <a:solidFill>
                  <a:schemeClr val="tx2">
                    <a:lumMod val="75000"/>
                  </a:schemeClr>
                </a:solidFill>
              </a:rPr>
              <a:t>Ο κινηματογράφος έφτασε στην Κούβα στις αρχές του 20</a:t>
            </a:r>
            <a:r>
              <a:rPr lang="el-GR" sz="1800" i="1" baseline="30000" dirty="0" smtClean="0">
                <a:solidFill>
                  <a:schemeClr val="tx2">
                    <a:lumMod val="75000"/>
                  </a:schemeClr>
                </a:solidFill>
              </a:rPr>
              <a:t>ου</a:t>
            </a:r>
            <a:r>
              <a:rPr lang="el-GR" sz="1800" i="1" dirty="0" smtClean="0">
                <a:solidFill>
                  <a:schemeClr val="tx2">
                    <a:lumMod val="75000"/>
                  </a:schemeClr>
                </a:solidFill>
              </a:rPr>
              <a:t> αιώνα. Πριν την επανάσταση του 1959 είχαν παραχθεί περίπου 80 ταινίες, ενώ οι περισσότερες είχαν δραματικό περιεχόμενο. Μετά το πέρας της επανάστασης ξεκίνησε αυτό που σήμερα θεωρείται η ‘ </a:t>
            </a:r>
            <a:r>
              <a:rPr lang="el-GR" sz="1800" i="1" dirty="0" err="1" smtClean="0">
                <a:solidFill>
                  <a:schemeClr val="tx2">
                    <a:lumMod val="75000"/>
                  </a:schemeClr>
                </a:solidFill>
              </a:rPr>
              <a:t>΄΄</a:t>
            </a:r>
            <a:r>
              <a:rPr lang="el-GR" sz="1800" i="1" dirty="0" smtClean="0">
                <a:solidFill>
                  <a:schemeClr val="tx2">
                    <a:lumMod val="75000"/>
                  </a:schemeClr>
                </a:solidFill>
              </a:rPr>
              <a:t> Χρυσή Εποχή </a:t>
            </a:r>
            <a:r>
              <a:rPr lang="el-GR" sz="1800" i="1" dirty="0" err="1" smtClean="0">
                <a:solidFill>
                  <a:schemeClr val="tx2">
                    <a:lumMod val="75000"/>
                  </a:schemeClr>
                </a:solidFill>
              </a:rPr>
              <a:t>΄΄του</a:t>
            </a:r>
            <a:r>
              <a:rPr lang="el-GR" sz="1800" i="1" dirty="0" smtClean="0">
                <a:solidFill>
                  <a:schemeClr val="tx2">
                    <a:lumMod val="75000"/>
                  </a:schemeClr>
                </a:solidFill>
              </a:rPr>
              <a:t> κουβανέζικου κινηματογράφου.</a:t>
            </a:r>
            <a:endParaRPr lang="el-GR" sz="1800" i="1" dirty="0">
              <a:solidFill>
                <a:schemeClr val="tx2">
                  <a:lumMod val="75000"/>
                </a:schemeClr>
              </a:solidFill>
            </a:endParaRPr>
          </a:p>
        </p:txBody>
      </p:sp>
      <p:pic>
        <p:nvPicPr>
          <p:cNvPr id="4" name="3 - Θέση περιεχομένου" descr="wxskekfizu4bf7d90ba68ed.jpg"/>
          <p:cNvPicPr>
            <a:picLocks noGrp="1" noChangeAspect="1"/>
          </p:cNvPicPr>
          <p:nvPr>
            <p:ph idx="1"/>
          </p:nvPr>
        </p:nvPicPr>
        <p:blipFill>
          <a:blip r:embed="rId2" cstate="print"/>
          <a:stretch>
            <a:fillRect/>
          </a:stretch>
        </p:blipFill>
        <p:spPr>
          <a:xfrm>
            <a:off x="179512" y="1700808"/>
            <a:ext cx="8712968" cy="4968552"/>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339752" y="476672"/>
            <a:ext cx="3816424" cy="720080"/>
          </a:xfrm>
          <a:solidFill>
            <a:schemeClr val="accent3">
              <a:lumMod val="60000"/>
              <a:lumOff val="40000"/>
            </a:schemeClr>
          </a:solidFill>
        </p:spPr>
        <p:txBody>
          <a:bodyPr/>
          <a:lstStyle/>
          <a:p>
            <a:pPr algn="ctr"/>
            <a:r>
              <a:rPr lang="el-GR" i="1" dirty="0" smtClean="0">
                <a:solidFill>
                  <a:schemeClr val="accent1"/>
                </a:solidFill>
              </a:rPr>
              <a:t>ΘΡΗΣΚΕΙΑ</a:t>
            </a:r>
            <a:endParaRPr lang="el-GR" i="1" dirty="0">
              <a:solidFill>
                <a:schemeClr val="accent1"/>
              </a:solidFill>
            </a:endParaRPr>
          </a:p>
        </p:txBody>
      </p:sp>
      <p:pic>
        <p:nvPicPr>
          <p:cNvPr id="4" name="3 - Εικόνα" descr="26-l1135073.jpg"/>
          <p:cNvPicPr>
            <a:picLocks noChangeAspect="1"/>
          </p:cNvPicPr>
          <p:nvPr/>
        </p:nvPicPr>
        <p:blipFill>
          <a:blip r:embed="rId2" cstate="print"/>
          <a:stretch>
            <a:fillRect/>
          </a:stretch>
        </p:blipFill>
        <p:spPr>
          <a:xfrm>
            <a:off x="323528" y="1340768"/>
            <a:ext cx="8496944" cy="54006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348648"/>
          </a:xfrm>
        </p:spPr>
        <p:txBody>
          <a:bodyPr>
            <a:noAutofit/>
          </a:bodyPr>
          <a:lstStyle/>
          <a:p>
            <a:r>
              <a:rPr lang="el-GR" sz="1800" i="1" dirty="0" smtClean="0">
                <a:solidFill>
                  <a:schemeClr val="tx2">
                    <a:lumMod val="75000"/>
                  </a:schemeClr>
                </a:solidFill>
              </a:rPr>
              <a:t>Στην Κούβα υπάρχουν πολλές θρησκείες, οι οποίες αντανακλούν τα ποικίλα πολιτισμικά στοιχεία της. Ο καθολικισμός, τον οποίο έφεραν στο νησί οι Ισπανοί αποικιοκράτες στις αρχές του 16ου αιώνα, είναι η κυριότερη θρησκεία</a:t>
            </a:r>
            <a:r>
              <a:rPr lang="el-GR" sz="1800" i="1" dirty="0" smtClean="0"/>
              <a:t>. </a:t>
            </a:r>
            <a:endParaRPr lang="el-GR" sz="1800" i="1" dirty="0"/>
          </a:p>
        </p:txBody>
      </p:sp>
      <p:pic>
        <p:nvPicPr>
          <p:cNvPr id="4" name="3 - Θέση περιεχομένου" descr="01-l11350931.jpg"/>
          <p:cNvPicPr>
            <a:picLocks noGrp="1" noChangeAspect="1"/>
          </p:cNvPicPr>
          <p:nvPr>
            <p:ph idx="1"/>
          </p:nvPr>
        </p:nvPicPr>
        <p:blipFill>
          <a:blip r:embed="rId2" cstate="print"/>
          <a:stretch>
            <a:fillRect/>
          </a:stretch>
        </p:blipFill>
        <p:spPr>
          <a:xfrm>
            <a:off x="251520" y="1124744"/>
            <a:ext cx="8640960" cy="5256584"/>
          </a:xfrm>
          <a:ln>
            <a:solidFill>
              <a:schemeClr val="tx1">
                <a:lumMod val="95000"/>
                <a:lumOff val="5000"/>
              </a:schemeClr>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640"/>
            <a:ext cx="8229600" cy="1080120"/>
          </a:xfrm>
        </p:spPr>
        <p:txBody>
          <a:bodyPr>
            <a:normAutofit/>
          </a:bodyPr>
          <a:lstStyle/>
          <a:p>
            <a:r>
              <a:rPr lang="el-GR" sz="1800" i="1" dirty="0" smtClean="0">
                <a:solidFill>
                  <a:schemeClr val="bg2">
                    <a:lumMod val="25000"/>
                  </a:schemeClr>
                </a:solidFill>
              </a:rPr>
              <a:t>Μετά την επανάσταση η Κούβα έγινε επίσημα αθεϊστικό κράτος και περιόρισε τη θρησκευτική λατρεία. </a:t>
            </a:r>
            <a:endParaRPr lang="el-GR" sz="1800" i="1" dirty="0">
              <a:solidFill>
                <a:schemeClr val="bg2">
                  <a:lumMod val="25000"/>
                </a:schemeClr>
              </a:solidFill>
            </a:endParaRPr>
          </a:p>
        </p:txBody>
      </p:sp>
      <p:pic>
        <p:nvPicPr>
          <p:cNvPr id="6" name="5 - Θέση περιεχομένου" descr="36-l1135167.jpg"/>
          <p:cNvPicPr>
            <a:picLocks noGrp="1" noChangeAspect="1"/>
          </p:cNvPicPr>
          <p:nvPr>
            <p:ph idx="1"/>
          </p:nvPr>
        </p:nvPicPr>
        <p:blipFill>
          <a:blip r:embed="rId2" cstate="print"/>
          <a:stretch>
            <a:fillRect/>
          </a:stretch>
        </p:blipFill>
        <p:spPr>
          <a:xfrm>
            <a:off x="251520" y="1340768"/>
            <a:ext cx="8424936" cy="5256584"/>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980728"/>
            <a:ext cx="8229600" cy="1224136"/>
          </a:xfrm>
        </p:spPr>
        <p:txBody>
          <a:bodyPr>
            <a:noAutofit/>
          </a:bodyPr>
          <a:lstStyle/>
          <a:p>
            <a:r>
              <a:rPr lang="el-GR" sz="1800" i="1" dirty="0" smtClean="0">
                <a:solidFill>
                  <a:schemeClr val="bg2">
                    <a:lumMod val="25000"/>
                  </a:schemeClr>
                </a:solidFill>
              </a:rPr>
              <a:t>Το θρησκευτικό τοπίο της Κούβας χαρακτηρίζεται </a:t>
            </a:r>
            <a:r>
              <a:rPr lang="el-GR" sz="1800" i="1" dirty="0" smtClean="0">
                <a:solidFill>
                  <a:schemeClr val="bg2">
                    <a:lumMod val="25000"/>
                  </a:schemeClr>
                </a:solidFill>
              </a:rPr>
              <a:t>από </a:t>
            </a:r>
            <a:r>
              <a:rPr lang="el-GR" sz="1800" i="1" dirty="0" smtClean="0">
                <a:solidFill>
                  <a:schemeClr val="bg2">
                    <a:lumMod val="25000"/>
                  </a:schemeClr>
                </a:solidFill>
              </a:rPr>
              <a:t>πολλές συγχωνεύσεις διαφόρων θρησκειών. </a:t>
            </a:r>
            <a:r>
              <a:rPr lang="el-GR" sz="1800" i="1" dirty="0" smtClean="0">
                <a:solidFill>
                  <a:schemeClr val="bg2">
                    <a:lumMod val="25000"/>
                  </a:schemeClr>
                </a:solidFill>
              </a:rPr>
              <a:t>Οι</a:t>
            </a:r>
            <a:r>
              <a:rPr lang="en-US" sz="1800" i="1" dirty="0" smtClean="0">
                <a:solidFill>
                  <a:schemeClr val="bg2">
                    <a:lumMod val="25000"/>
                  </a:schemeClr>
                </a:solidFill>
              </a:rPr>
              <a:t> </a:t>
            </a:r>
            <a:r>
              <a:rPr lang="el-GR" sz="1800" i="1" dirty="0" smtClean="0">
                <a:solidFill>
                  <a:schemeClr val="bg2">
                    <a:lumMod val="25000"/>
                  </a:schemeClr>
                </a:solidFill>
              </a:rPr>
              <a:t>Κουβανοί </a:t>
            </a:r>
            <a:r>
              <a:rPr lang="el-GR" sz="1800" i="1" dirty="0" smtClean="0">
                <a:solidFill>
                  <a:schemeClr val="bg2">
                    <a:lumMod val="25000"/>
                  </a:schemeClr>
                </a:solidFill>
              </a:rPr>
              <a:t>με ρίζες στη δυτική και κεντρική Αφρική, </a:t>
            </a:r>
            <a:r>
              <a:rPr lang="el-GR" sz="1800" i="1" dirty="0" smtClean="0">
                <a:solidFill>
                  <a:schemeClr val="bg2">
                    <a:lumMod val="25000"/>
                  </a:schemeClr>
                </a:solidFill>
              </a:rPr>
              <a:t>ανακατασκεύασαν </a:t>
            </a:r>
            <a:r>
              <a:rPr lang="el-GR" sz="1800" i="1" dirty="0" smtClean="0">
                <a:solidFill>
                  <a:schemeClr val="bg2">
                    <a:lumMod val="25000"/>
                  </a:schemeClr>
                </a:solidFill>
              </a:rPr>
              <a:t>τις αφρικανικές τους θρησκείες στην </a:t>
            </a:r>
            <a:r>
              <a:rPr lang="el-GR" sz="1800" i="1" dirty="0" smtClean="0">
                <a:solidFill>
                  <a:schemeClr val="bg2">
                    <a:lumMod val="25000"/>
                  </a:schemeClr>
                </a:solidFill>
              </a:rPr>
              <a:t>Κούβα, συνδυάζοντας </a:t>
            </a:r>
            <a:r>
              <a:rPr lang="el-GR" sz="1800" i="1" dirty="0" smtClean="0">
                <a:solidFill>
                  <a:schemeClr val="bg2">
                    <a:lumMod val="25000"/>
                  </a:schemeClr>
                </a:solidFill>
              </a:rPr>
              <a:t>τις θρησκείες τους με στοιχεία του καθολικισμού, με αποτέλεσμα σαν κι αυτό που παρατηρήθηκε με τη βραζιλιάνικη </a:t>
            </a:r>
            <a:r>
              <a:rPr lang="el-GR" sz="1800" i="1" dirty="0" err="1" smtClean="0">
                <a:solidFill>
                  <a:schemeClr val="bg2">
                    <a:lumMod val="25000"/>
                  </a:schemeClr>
                </a:solidFill>
              </a:rPr>
              <a:t>ουμπάντα</a:t>
            </a:r>
            <a:r>
              <a:rPr lang="el-GR" sz="1800" i="1" dirty="0" smtClean="0">
                <a:solidFill>
                  <a:schemeClr val="bg2">
                    <a:lumMod val="25000"/>
                  </a:schemeClr>
                </a:solidFill>
              </a:rPr>
              <a:t>. Συχνά ο καθολικισμός ακολουθείται παράλληλα με τη </a:t>
            </a:r>
            <a:r>
              <a:rPr lang="el-GR" sz="1800" i="1" dirty="0" err="1" smtClean="0">
                <a:solidFill>
                  <a:schemeClr val="bg2">
                    <a:lumMod val="25000"/>
                  </a:schemeClr>
                </a:solidFill>
              </a:rPr>
              <a:t>σαντερία</a:t>
            </a:r>
            <a:r>
              <a:rPr lang="el-GR" sz="1800" i="1" dirty="0" smtClean="0">
                <a:solidFill>
                  <a:schemeClr val="bg2">
                    <a:lumMod val="25000"/>
                  </a:schemeClr>
                </a:solidFill>
              </a:rPr>
              <a:t>, ένα μίγμα καθολικισμού και άλλων, </a:t>
            </a:r>
            <a:r>
              <a:rPr lang="el-GR" sz="1800" i="1" dirty="0" smtClean="0">
                <a:solidFill>
                  <a:schemeClr val="bg2">
                    <a:lumMod val="25000"/>
                  </a:schemeClr>
                </a:solidFill>
              </a:rPr>
              <a:t>κυρίως αφρικανικών</a:t>
            </a:r>
            <a:r>
              <a:rPr lang="el-GR" sz="1800" i="1" dirty="0" smtClean="0">
                <a:solidFill>
                  <a:schemeClr val="bg2">
                    <a:lumMod val="25000"/>
                  </a:schemeClr>
                </a:solidFill>
              </a:rPr>
              <a:t>, πίστεων. Άλλες θρησκείες που έχουν απήχηση είναι η Πάλο Μόντε και η </a:t>
            </a:r>
            <a:r>
              <a:rPr lang="el-GR" sz="1800" i="1" dirty="0" err="1" smtClean="0">
                <a:solidFill>
                  <a:schemeClr val="bg2">
                    <a:lumMod val="25000"/>
                  </a:schemeClr>
                </a:solidFill>
              </a:rPr>
              <a:t>Αμπακουά</a:t>
            </a:r>
            <a:r>
              <a:rPr lang="el-GR" sz="1800" i="1" dirty="0" smtClean="0">
                <a:solidFill>
                  <a:schemeClr val="bg2">
                    <a:lumMod val="25000"/>
                  </a:schemeClr>
                </a:solidFill>
              </a:rPr>
              <a:t>.</a:t>
            </a:r>
            <a:endParaRPr lang="el-GR" sz="1800" i="1" dirty="0">
              <a:solidFill>
                <a:schemeClr val="bg2">
                  <a:lumMod val="25000"/>
                </a:schemeClr>
              </a:solidFill>
            </a:endParaRPr>
          </a:p>
        </p:txBody>
      </p:sp>
      <p:pic>
        <p:nvPicPr>
          <p:cNvPr id="4" name="3 - Θέση περιεχομένου" descr="28-l1135221.jpg"/>
          <p:cNvPicPr>
            <a:picLocks noGrp="1" noChangeAspect="1"/>
          </p:cNvPicPr>
          <p:nvPr>
            <p:ph idx="1"/>
          </p:nvPr>
        </p:nvPicPr>
        <p:blipFill>
          <a:blip r:embed="rId2" cstate="print"/>
          <a:stretch>
            <a:fillRect/>
          </a:stretch>
        </p:blipFill>
        <p:spPr>
          <a:xfrm>
            <a:off x="395536" y="2276872"/>
            <a:ext cx="8424936" cy="4029397"/>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71600" y="620688"/>
            <a:ext cx="6984776" cy="936104"/>
          </a:xfrm>
          <a:solidFill>
            <a:schemeClr val="accent3">
              <a:lumMod val="60000"/>
              <a:lumOff val="40000"/>
            </a:schemeClr>
          </a:solidFill>
        </p:spPr>
        <p:txBody>
          <a:bodyPr/>
          <a:lstStyle/>
          <a:p>
            <a:pPr algn="ctr"/>
            <a:r>
              <a:rPr lang="el-GR" i="1" dirty="0" smtClean="0">
                <a:solidFill>
                  <a:schemeClr val="accent1"/>
                </a:solidFill>
              </a:rPr>
              <a:t>ΜΟΥΣΙΚΗ ΚΑΙ ΧΟΡΟΣ</a:t>
            </a:r>
            <a:endParaRPr lang="el-GR" i="1" dirty="0">
              <a:solidFill>
                <a:schemeClr val="accent1"/>
              </a:solidFill>
            </a:endParaRPr>
          </a:p>
        </p:txBody>
      </p:sp>
      <p:pic>
        <p:nvPicPr>
          <p:cNvPr id="4" name="3 - Εικόνα" descr="dance.jpg"/>
          <p:cNvPicPr>
            <a:picLocks noChangeAspect="1"/>
          </p:cNvPicPr>
          <p:nvPr/>
        </p:nvPicPr>
        <p:blipFill>
          <a:blip r:embed="rId2" cstate="print"/>
          <a:stretch>
            <a:fillRect/>
          </a:stretch>
        </p:blipFill>
        <p:spPr>
          <a:xfrm>
            <a:off x="251520" y="1700808"/>
            <a:ext cx="8640960" cy="489654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332656"/>
            <a:ext cx="8229600" cy="1143000"/>
          </a:xfrm>
        </p:spPr>
        <p:txBody>
          <a:bodyPr>
            <a:normAutofit/>
          </a:bodyPr>
          <a:lstStyle/>
          <a:p>
            <a:r>
              <a:rPr lang="el-GR" sz="1800" i="1" dirty="0" smtClean="0">
                <a:solidFill>
                  <a:schemeClr val="tx2">
                    <a:lumMod val="75000"/>
                  </a:schemeClr>
                </a:solidFill>
              </a:rPr>
              <a:t>Το </a:t>
            </a:r>
            <a:r>
              <a:rPr lang="el-GR" sz="1800" i="1" dirty="0" smtClean="0">
                <a:solidFill>
                  <a:schemeClr val="tx2">
                    <a:lumMod val="75000"/>
                  </a:schemeClr>
                </a:solidFill>
              </a:rPr>
              <a:t>βασικό </a:t>
            </a:r>
            <a:r>
              <a:rPr lang="el-GR" sz="1800" i="1" smtClean="0">
                <a:solidFill>
                  <a:schemeClr val="tx2">
                    <a:lumMod val="75000"/>
                  </a:schemeClr>
                </a:solidFill>
              </a:rPr>
              <a:t>είδος </a:t>
            </a:r>
            <a:r>
              <a:rPr lang="el-GR" sz="1800" i="1" smtClean="0">
                <a:solidFill>
                  <a:schemeClr val="tx2">
                    <a:lumMod val="75000"/>
                  </a:schemeClr>
                </a:solidFill>
              </a:rPr>
              <a:t>της </a:t>
            </a:r>
            <a:r>
              <a:rPr lang="el-GR" sz="1800" i="1" dirty="0" smtClean="0">
                <a:solidFill>
                  <a:schemeClr val="tx2">
                    <a:lumMod val="75000"/>
                  </a:schemeClr>
                </a:solidFill>
              </a:rPr>
              <a:t>μουσικής είναι το σον, το οποίο αποτέλεσε τη βάση για άλλες μουσικές φόρμες όπως τη </a:t>
            </a:r>
            <a:r>
              <a:rPr lang="el-GR" sz="1800" i="1" dirty="0" err="1" smtClean="0">
                <a:solidFill>
                  <a:schemeClr val="tx2">
                    <a:lumMod val="75000"/>
                  </a:schemeClr>
                </a:solidFill>
              </a:rPr>
              <a:t>σάλσα</a:t>
            </a:r>
            <a:r>
              <a:rPr lang="el-GR" sz="1800" i="1" dirty="0" smtClean="0">
                <a:solidFill>
                  <a:schemeClr val="tx2">
                    <a:lumMod val="75000"/>
                  </a:schemeClr>
                </a:solidFill>
              </a:rPr>
              <a:t>, τη ρούμπα και το </a:t>
            </a:r>
            <a:r>
              <a:rPr lang="el-GR" sz="1800" i="1" dirty="0" err="1" smtClean="0">
                <a:solidFill>
                  <a:schemeClr val="tx2">
                    <a:lumMod val="75000"/>
                  </a:schemeClr>
                </a:solidFill>
              </a:rPr>
              <a:t>μάμπο</a:t>
            </a:r>
            <a:r>
              <a:rPr lang="el-GR" sz="1800" i="1" dirty="0" smtClean="0">
                <a:solidFill>
                  <a:schemeClr val="tx2">
                    <a:lumMod val="75000"/>
                  </a:schemeClr>
                </a:solidFill>
              </a:rPr>
              <a:t>, καθώς και το πιο αργό </a:t>
            </a:r>
            <a:r>
              <a:rPr lang="el-GR" sz="1800" i="1" dirty="0" err="1" smtClean="0">
                <a:solidFill>
                  <a:schemeClr val="tx2">
                    <a:lumMod val="75000"/>
                  </a:schemeClr>
                </a:solidFill>
              </a:rPr>
              <a:t>τσα</a:t>
            </a:r>
            <a:r>
              <a:rPr lang="el-GR" sz="1800" i="1" dirty="0" smtClean="0">
                <a:solidFill>
                  <a:schemeClr val="tx2">
                    <a:lumMod val="75000"/>
                  </a:schemeClr>
                </a:solidFill>
              </a:rPr>
              <a:t>-</a:t>
            </a:r>
            <a:r>
              <a:rPr lang="el-GR" sz="1800" i="1" dirty="0" err="1" smtClean="0">
                <a:solidFill>
                  <a:schemeClr val="tx2">
                    <a:lumMod val="75000"/>
                  </a:schemeClr>
                </a:solidFill>
              </a:rPr>
              <a:t>τσα</a:t>
            </a:r>
            <a:r>
              <a:rPr lang="el-GR" sz="1800" i="1" dirty="0" smtClean="0">
                <a:solidFill>
                  <a:schemeClr val="tx2">
                    <a:lumMod val="75000"/>
                  </a:schemeClr>
                </a:solidFill>
              </a:rPr>
              <a:t>-</a:t>
            </a:r>
            <a:r>
              <a:rPr lang="el-GR" sz="1800" i="1" dirty="0" err="1" smtClean="0">
                <a:solidFill>
                  <a:schemeClr val="tx2">
                    <a:lumMod val="75000"/>
                  </a:schemeClr>
                </a:solidFill>
              </a:rPr>
              <a:t>τσα</a:t>
            </a:r>
            <a:r>
              <a:rPr lang="el-GR" sz="1800" i="1" dirty="0" smtClean="0">
                <a:solidFill>
                  <a:schemeClr val="tx2">
                    <a:lumMod val="75000"/>
                  </a:schemeClr>
                </a:solidFill>
              </a:rPr>
              <a:t>.</a:t>
            </a:r>
            <a:endParaRPr lang="el-GR" sz="1800" i="1" dirty="0">
              <a:solidFill>
                <a:schemeClr val="tx2">
                  <a:lumMod val="75000"/>
                </a:schemeClr>
              </a:solidFill>
            </a:endParaRPr>
          </a:p>
        </p:txBody>
      </p:sp>
      <p:pic>
        <p:nvPicPr>
          <p:cNvPr id="4" name="3 - Θέση περιεχομένου" descr="02-l1135698.jpg"/>
          <p:cNvPicPr>
            <a:picLocks noGrp="1" noChangeAspect="1"/>
          </p:cNvPicPr>
          <p:nvPr>
            <p:ph idx="1"/>
          </p:nvPr>
        </p:nvPicPr>
        <p:blipFill>
          <a:blip r:embed="rId2" cstate="print"/>
          <a:stretch>
            <a:fillRect/>
          </a:stretch>
        </p:blipFill>
        <p:spPr>
          <a:xfrm>
            <a:off x="251520" y="1556792"/>
            <a:ext cx="8712968" cy="505584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32656"/>
            <a:ext cx="8229600" cy="1008112"/>
          </a:xfrm>
        </p:spPr>
        <p:txBody>
          <a:bodyPr>
            <a:normAutofit fontScale="90000"/>
          </a:bodyPr>
          <a:lstStyle/>
          <a:p>
            <a:r>
              <a:rPr lang="el-GR" sz="1800" i="1" dirty="0" smtClean="0">
                <a:solidFill>
                  <a:schemeClr val="tx2">
                    <a:lumMod val="75000"/>
                  </a:schemeClr>
                </a:solidFill>
              </a:rPr>
              <a:t>Η ρούμπα προέρχεται από την πρώιμη </a:t>
            </a:r>
            <a:r>
              <a:rPr lang="el-GR" sz="1800" i="1" dirty="0" err="1" smtClean="0">
                <a:solidFill>
                  <a:schemeClr val="tx2">
                    <a:lumMod val="75000"/>
                  </a:schemeClr>
                </a:solidFill>
              </a:rPr>
              <a:t>αφρο</a:t>
            </a:r>
            <a:r>
              <a:rPr lang="el-GR" sz="1800" i="1" dirty="0" smtClean="0">
                <a:solidFill>
                  <a:schemeClr val="tx2">
                    <a:lumMod val="75000"/>
                  </a:schemeClr>
                </a:solidFill>
              </a:rPr>
              <a:t>-κουβανική κουλτούρα. Το </a:t>
            </a:r>
            <a:r>
              <a:rPr lang="el-GR" sz="1800" i="1" dirty="0" err="1" smtClean="0">
                <a:solidFill>
                  <a:schemeClr val="tx2">
                    <a:lumMod val="75000"/>
                  </a:schemeClr>
                </a:solidFill>
              </a:rPr>
              <a:t>τρες</a:t>
            </a:r>
            <a:r>
              <a:rPr lang="el-GR" sz="1800" i="1" dirty="0" smtClean="0">
                <a:solidFill>
                  <a:schemeClr val="tx2">
                    <a:lumMod val="75000"/>
                  </a:schemeClr>
                </a:solidFill>
              </a:rPr>
              <a:t> είναι επίσης ρυθμός που επινοήθηκε στην Κούβα, αλλά πολλά παραδοσιακά κουβανέζικα μουσικά όργανα είναι αφρικανικής και/ή </a:t>
            </a:r>
            <a:r>
              <a:rPr lang="el-GR" sz="1800" i="1" dirty="0" err="1" smtClean="0">
                <a:solidFill>
                  <a:schemeClr val="tx2">
                    <a:lumMod val="75000"/>
                  </a:schemeClr>
                </a:solidFill>
              </a:rPr>
              <a:t>ταϊνο</a:t>
            </a:r>
            <a:r>
              <a:rPr lang="el-GR" sz="1800" i="1" dirty="0" smtClean="0">
                <a:solidFill>
                  <a:schemeClr val="tx2">
                    <a:lumMod val="75000"/>
                  </a:schemeClr>
                </a:solidFill>
              </a:rPr>
              <a:t> προέλευσης, όπως μαράκες, </a:t>
            </a:r>
            <a:r>
              <a:rPr lang="el-GR" sz="1800" i="1" dirty="0" err="1" smtClean="0">
                <a:solidFill>
                  <a:schemeClr val="tx2">
                    <a:lumMod val="75000"/>
                  </a:schemeClr>
                </a:solidFill>
              </a:rPr>
              <a:t>γκουίρο</a:t>
            </a:r>
            <a:r>
              <a:rPr lang="el-GR" sz="1800" i="1" dirty="0" smtClean="0">
                <a:solidFill>
                  <a:schemeClr val="tx2">
                    <a:lumMod val="75000"/>
                  </a:schemeClr>
                </a:solidFill>
              </a:rPr>
              <a:t>, </a:t>
            </a:r>
            <a:r>
              <a:rPr lang="el-GR" sz="1800" i="1" dirty="0" err="1" smtClean="0">
                <a:solidFill>
                  <a:schemeClr val="tx2">
                    <a:lumMod val="75000"/>
                  </a:schemeClr>
                </a:solidFill>
              </a:rPr>
              <a:t>μαρίμπα</a:t>
            </a:r>
            <a:r>
              <a:rPr lang="el-GR" sz="1800" i="1" dirty="0" smtClean="0">
                <a:solidFill>
                  <a:schemeClr val="tx2">
                    <a:lumMod val="75000"/>
                  </a:schemeClr>
                </a:solidFill>
              </a:rPr>
              <a:t> και διάφορα ξύλινα κρουστά περιλαμβανομένου του </a:t>
            </a:r>
            <a:r>
              <a:rPr lang="el-GR" sz="1800" i="1" dirty="0" err="1" smtClean="0">
                <a:solidFill>
                  <a:schemeClr val="tx2">
                    <a:lumMod val="75000"/>
                  </a:schemeClr>
                </a:solidFill>
              </a:rPr>
              <a:t>μαγιοουακάν</a:t>
            </a:r>
            <a:r>
              <a:rPr lang="el-GR" sz="1800" i="1" dirty="0" smtClean="0">
                <a:solidFill>
                  <a:schemeClr val="tx2">
                    <a:lumMod val="75000"/>
                  </a:schemeClr>
                </a:solidFill>
              </a:rPr>
              <a:t>.</a:t>
            </a:r>
            <a:endParaRPr lang="el-GR" sz="1800" i="1" dirty="0">
              <a:solidFill>
                <a:schemeClr val="tx2">
                  <a:lumMod val="75000"/>
                </a:schemeClr>
              </a:solidFill>
            </a:endParaRPr>
          </a:p>
        </p:txBody>
      </p:sp>
      <p:pic>
        <p:nvPicPr>
          <p:cNvPr id="4" name="3 - Θέση περιεχομένου" descr="salsa-dancing-cuba-tourist-board.jpg"/>
          <p:cNvPicPr>
            <a:picLocks noGrp="1" noChangeAspect="1"/>
          </p:cNvPicPr>
          <p:nvPr>
            <p:ph idx="1"/>
          </p:nvPr>
        </p:nvPicPr>
        <p:blipFill>
          <a:blip r:embed="rId2" cstate="print"/>
          <a:stretch>
            <a:fillRect/>
          </a:stretch>
        </p:blipFill>
        <p:spPr>
          <a:xfrm>
            <a:off x="251520" y="1412776"/>
            <a:ext cx="8640960" cy="5184576"/>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76672"/>
            <a:ext cx="8229600" cy="1008112"/>
          </a:xfrm>
        </p:spPr>
        <p:txBody>
          <a:bodyPr>
            <a:normAutofit/>
          </a:bodyPr>
          <a:lstStyle/>
          <a:p>
            <a:r>
              <a:rPr lang="el-GR" sz="2000" i="1" dirty="0" smtClean="0">
                <a:solidFill>
                  <a:schemeClr val="tx2">
                    <a:lumMod val="75000"/>
                  </a:schemeClr>
                </a:solidFill>
              </a:rPr>
              <a:t>Η κουβανέζικη μουσική έχει επηρεαστεί έντονα από την αφρικανική παράδοση του νησιού. Οι τέσσερις βασικοί πόλοι επιρροής είναι η μουσική </a:t>
            </a:r>
            <a:r>
              <a:rPr lang="en-US" sz="2000" i="1" dirty="0" smtClean="0">
                <a:solidFill>
                  <a:schemeClr val="tx2">
                    <a:lumMod val="75000"/>
                  </a:schemeClr>
                </a:solidFill>
              </a:rPr>
              <a:t>Yoruba, </a:t>
            </a:r>
            <a:r>
              <a:rPr lang="el-GR" sz="2000" i="1" dirty="0" smtClean="0">
                <a:solidFill>
                  <a:schemeClr val="tx2">
                    <a:lumMod val="75000"/>
                  </a:schemeClr>
                </a:solidFill>
              </a:rPr>
              <a:t>η μουσική </a:t>
            </a:r>
            <a:r>
              <a:rPr lang="en-US" sz="2000" i="1" dirty="0" smtClean="0">
                <a:solidFill>
                  <a:schemeClr val="tx2">
                    <a:lumMod val="75000"/>
                  </a:schemeClr>
                </a:solidFill>
              </a:rPr>
              <a:t>Bantu, </a:t>
            </a:r>
            <a:r>
              <a:rPr lang="el-GR" sz="2000" i="1" dirty="0" smtClean="0">
                <a:solidFill>
                  <a:schemeClr val="tx2">
                    <a:lumMod val="75000"/>
                  </a:schemeClr>
                </a:solidFill>
              </a:rPr>
              <a:t>η μουσική </a:t>
            </a:r>
            <a:r>
              <a:rPr lang="en-US" sz="2000" i="1" dirty="0" err="1" smtClean="0">
                <a:solidFill>
                  <a:schemeClr val="tx2">
                    <a:lumMod val="75000"/>
                  </a:schemeClr>
                </a:solidFill>
              </a:rPr>
              <a:t>Abakua</a:t>
            </a:r>
            <a:r>
              <a:rPr lang="en-US" sz="2000" i="1" dirty="0" smtClean="0">
                <a:solidFill>
                  <a:schemeClr val="tx2">
                    <a:lumMod val="75000"/>
                  </a:schemeClr>
                </a:solidFill>
              </a:rPr>
              <a:t> </a:t>
            </a:r>
            <a:r>
              <a:rPr lang="el-GR" sz="2000" i="1" dirty="0" smtClean="0">
                <a:solidFill>
                  <a:schemeClr val="tx2">
                    <a:lumMod val="75000"/>
                  </a:schemeClr>
                </a:solidFill>
              </a:rPr>
              <a:t>και η μουσική της </a:t>
            </a:r>
            <a:r>
              <a:rPr lang="el-GR" sz="2000" i="1" dirty="0" err="1" smtClean="0">
                <a:solidFill>
                  <a:schemeClr val="tx2">
                    <a:lumMod val="75000"/>
                  </a:schemeClr>
                </a:solidFill>
              </a:rPr>
              <a:t>Δαχομέης</a:t>
            </a:r>
            <a:r>
              <a:rPr lang="el-GR" sz="2000" i="1" dirty="0" smtClean="0">
                <a:solidFill>
                  <a:schemeClr val="tx2">
                    <a:lumMod val="75000"/>
                  </a:schemeClr>
                </a:solidFill>
              </a:rPr>
              <a:t>.</a:t>
            </a:r>
            <a:endParaRPr lang="el-GR" sz="2000" i="1" dirty="0">
              <a:solidFill>
                <a:schemeClr val="tx2">
                  <a:lumMod val="75000"/>
                </a:schemeClr>
              </a:solidFill>
            </a:endParaRPr>
          </a:p>
        </p:txBody>
      </p:sp>
      <p:pic>
        <p:nvPicPr>
          <p:cNvPr id="4" name="3 - Θέση περιεχομένου" descr="HAVANA-CUBA-MALECON-BOYS.jpg"/>
          <p:cNvPicPr>
            <a:picLocks noGrp="1" noChangeAspect="1"/>
          </p:cNvPicPr>
          <p:nvPr>
            <p:ph idx="1"/>
          </p:nvPr>
        </p:nvPicPr>
        <p:blipFill>
          <a:blip r:embed="rId2" cstate="print"/>
          <a:stretch>
            <a:fillRect/>
          </a:stretch>
        </p:blipFill>
        <p:spPr>
          <a:xfrm>
            <a:off x="179512" y="1628800"/>
            <a:ext cx="8712968" cy="5037509"/>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Προσαρμοσμένος 11">
      <a:dk1>
        <a:sysClr val="windowText" lastClr="000000"/>
      </a:dk1>
      <a:lt1>
        <a:srgbClr val="5DF0F6"/>
      </a:lt1>
      <a:dk2>
        <a:srgbClr val="04617B"/>
      </a:dk2>
      <a:lt2>
        <a:srgbClr val="DBF5F9"/>
      </a:lt2>
      <a:accent1>
        <a:srgbClr val="0F6FC6"/>
      </a:accent1>
      <a:accent2>
        <a:srgbClr val="089AA0"/>
      </a:accent2>
      <a:accent3>
        <a:srgbClr val="0075A2"/>
      </a:accent3>
      <a:accent4>
        <a:srgbClr val="10CF9B"/>
      </a:accent4>
      <a:accent5>
        <a:srgbClr val="7CCA62"/>
      </a:accent5>
      <a:accent6>
        <a:srgbClr val="A5C249"/>
      </a:accent6>
      <a:hlink>
        <a:srgbClr val="E2D7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116</TotalTime>
  <Words>338</Words>
  <Application>Microsoft Office PowerPoint</Application>
  <PresentationFormat>Προβολή στην οθόνη (4:3)</PresentationFormat>
  <Paragraphs>14</Paragraphs>
  <Slides>14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14</vt:i4>
      </vt:variant>
    </vt:vector>
  </HeadingPairs>
  <TitlesOfParts>
    <vt:vector size="15" baseType="lpstr">
      <vt:lpstr>Ροή</vt:lpstr>
      <vt:lpstr> Ο ΠΟΛΙΤΙΣΜΟΣ ΤΗΣ ΚΟΥΒΑΣ</vt:lpstr>
      <vt:lpstr>ΘΡΗΣΚΕΙΑ</vt:lpstr>
      <vt:lpstr>Στην Κούβα υπάρχουν πολλές θρησκείες, οι οποίες αντανακλούν τα ποικίλα πολιτισμικά στοιχεία της. Ο καθολικισμός, τον οποίο έφεραν στο νησί οι Ισπανοί αποικιοκράτες στις αρχές του 16ου αιώνα, είναι η κυριότερη θρησκεία. </vt:lpstr>
      <vt:lpstr>Μετά την επανάσταση η Κούβα έγινε επίσημα αθεϊστικό κράτος και περιόρισε τη θρησκευτική λατρεία. </vt:lpstr>
      <vt:lpstr>Το θρησκευτικό τοπίο της Κούβας χαρακτηρίζεται από πολλές συγχωνεύσεις διαφόρων θρησκειών. Οι Κουβανοί με ρίζες στη δυτική και κεντρική Αφρική, ανακατασκεύασαν τις αφρικανικές τους θρησκείες στην Κούβα, συνδυάζοντας τις θρησκείες τους με στοιχεία του καθολικισμού, με αποτέλεσμα σαν κι αυτό που παρατηρήθηκε με τη βραζιλιάνικη ουμπάντα. Συχνά ο καθολικισμός ακολουθείται παράλληλα με τη σαντερία, ένα μίγμα καθολικισμού και άλλων, κυρίως αφρικανικών, πίστεων. Άλλες θρησκείες που έχουν απήχηση είναι η Πάλο Μόντε και η Αμπακουά.</vt:lpstr>
      <vt:lpstr>ΜΟΥΣΙΚΗ ΚΑΙ ΧΟΡΟΣ</vt:lpstr>
      <vt:lpstr>Το βασικό είδος της μουσικής είναι το σον, το οποίο αποτέλεσε τη βάση για άλλες μουσικές φόρμες όπως τη σάλσα, τη ρούμπα και το μάμπο, καθώς και το πιο αργό τσα-τσα-τσα.</vt:lpstr>
      <vt:lpstr>Η ρούμπα προέρχεται από την πρώιμη αφρο-κουβανική κουλτούρα. Το τρες είναι επίσης ρυθμός που επινοήθηκε στην Κούβα, αλλά πολλά παραδοσιακά κουβανέζικα μουσικά όργανα είναι αφρικανικής και/ή ταϊνο προέλευσης, όπως μαράκες, γκουίρο, μαρίμπα και διάφορα ξύλινα κρουστά περιλαμβανομένου του μαγιοουακάν.</vt:lpstr>
      <vt:lpstr>Η κουβανέζικη μουσική έχει επηρεαστεί έντονα από την αφρικανική παράδοση του νησιού. Οι τέσσερις βασικοί πόλοι επιρροής είναι η μουσική Yoruba, η μουσική Bantu, η μουσική Abakua και η μουσική της Δαχομέης.</vt:lpstr>
      <vt:lpstr>ΑΡΧΙΤΕΚΤΟΝΙΚΗ</vt:lpstr>
      <vt:lpstr> Η αρχιτεκτονική της Κούβας χαρακτηρίζεται κυρίως από μοναδικά κτίρια και πλακόστρωτους δρόμους, που προδίδουν μία μοναδική αίσθηση ενός μεγαλείου μιας άλλης εποχής.</vt:lpstr>
      <vt:lpstr>ΚΙΝΗΜΑΤΟΓΡΑΦΟΣ ΘΕΑΤΡΟ</vt:lpstr>
      <vt:lpstr>Χαρακτηριστικό γνώρισμα του θεάτρου της Κούβας είναι η Ζαρζουέλα, η οποία ξεκίνησε σαν ένα είδος οπερέτας και εξελίχθηκε αποκτώντας κριτικό περιεχόμενο για τα κοινωνικά και πολιτικά προβλήματα της χώρας .</vt:lpstr>
      <vt:lpstr>Ο κινηματογράφος έφτασε στην Κούβα στις αρχές του 20ου αιώνα. Πριν την επανάσταση του 1959 είχαν παραχθεί περίπου 80 ταινίες, ενώ οι περισσότερες είχαν δραματικό περιεχόμενο. Μετά το πέρας της επανάστασης ξεκίνησε αυτό που σήμερα θεωρείται η ‘ ΄΄ Χρυσή Εποχή ΄΄του κουβανέζικου κινηματογράφου.</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ΠΟΛΙΤΙΣΜΟΣ ΤΗΣ ΚΟΥΒΑΣ</dc:title>
  <dc:creator>turbo-x</dc:creator>
  <cp:lastModifiedBy>turbo-x</cp:lastModifiedBy>
  <cp:revision>12</cp:revision>
  <dcterms:created xsi:type="dcterms:W3CDTF">2013-01-02T09:07:25Z</dcterms:created>
  <dcterms:modified xsi:type="dcterms:W3CDTF">2013-01-02T11:03:31Z</dcterms:modified>
</cp:coreProperties>
</file>